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512" r:id="rId2"/>
    <p:sldId id="528" r:id="rId3"/>
    <p:sldId id="529" r:id="rId4"/>
    <p:sldId id="530" r:id="rId5"/>
    <p:sldId id="531" r:id="rId6"/>
    <p:sldId id="532" r:id="rId7"/>
    <p:sldId id="513" r:id="rId8"/>
    <p:sldId id="514" r:id="rId9"/>
    <p:sldId id="526" r:id="rId10"/>
    <p:sldId id="503" r:id="rId11"/>
    <p:sldId id="516" r:id="rId12"/>
    <p:sldId id="524" r:id="rId13"/>
    <p:sldId id="517" r:id="rId14"/>
    <p:sldId id="451" r:id="rId15"/>
    <p:sldId id="505" r:id="rId16"/>
    <p:sldId id="506" r:id="rId17"/>
    <p:sldId id="507" r:id="rId18"/>
    <p:sldId id="508" r:id="rId19"/>
    <p:sldId id="509" r:id="rId20"/>
    <p:sldId id="497" r:id="rId21"/>
    <p:sldId id="510" r:id="rId22"/>
    <p:sldId id="511" r:id="rId23"/>
    <p:sldId id="525" r:id="rId24"/>
    <p:sldId id="500" r:id="rId25"/>
    <p:sldId id="533" r:id="rId26"/>
    <p:sldId id="527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D23C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0" autoAdjust="0"/>
    <p:restoredTop sz="97219" autoAdjust="0"/>
  </p:normalViewPr>
  <p:slideViewPr>
    <p:cSldViewPr>
      <p:cViewPr>
        <p:scale>
          <a:sx n="90" d="100"/>
          <a:sy n="90" d="100"/>
        </p:scale>
        <p:origin x="-26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14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NPDES Permit  Discharges from Drinking Water Systems to Surface Water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0000" y="0"/>
            <a:ext cx="3198813" cy="838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Meeting Handout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Speaker: Renan Jauregui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Resource Control Engineer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0CF20-CED4-8E4D-BE83-8DF7A40D7E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7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B054E-8CBB-4597-A0AC-A1C2E46CAB04}" type="datetimeFigureOut">
              <a:rPr lang="en-US" smtClean="0"/>
              <a:pPr/>
              <a:t>5/13/2015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33ED89-9FC9-4999-9668-F398CCD50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61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7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4BFE86-5071-4354-A5AF-BA5621E27CE6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560832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3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24209C-7F90-4376-B294-388A5AF1D9E9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3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F4A2DF-7D14-4C9D-9DB1-D10CF44032F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46DA6C-BFE4-4702-8B6E-E23B56737F5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40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D9F38A-D41D-4EC0-B0BE-277291FDF0C9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412F-D732-4E31-9E09-3DA819A56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1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ing.com/images/search?q=picture+of+storm+drain&amp;id=9F60DA82A0DF036D840F5919B62CADD24099D17F&amp;FORM=IQFRBA" TargetMode="External"/><Relationship Id="rId7" Type="http://schemas.openxmlformats.org/officeDocument/2006/relationships/hyperlink" Target="http://www.bing.com/images/search?q=pictures+of+drinking+water&amp;id=D86AA33DF09BD8AAA828228A047E2DBB86C7B355&amp;FORM=IQFRBA#view=detail&amp;id=2F97B2CCD7520115EF9CA6E24B28DD862D41728C&amp;selectedIndex=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www.bing.com/images/search?q=pictures+of+drinking+water&amp;id=D86AA33DF09BD8AAA828228A047E2DBB86C7B355&amp;FORM=IQFRBA#view=detail&amp;id=F84FB63096750E75D37EBCB463686E9A7DDCFDBF&amp;selectedIndex=3" TargetMode="External"/><Relationship Id="rId10" Type="http://schemas.openxmlformats.org/officeDocument/2006/relationships/image" Target="cid:image003.jpg@01CE8EC2.57F819C0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sdwis.waterboards.ca.gov/PDWW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images.google.com/imgres?imgurl=http://www.epa.gov/sab/sge_course/images_sge/confused.jpg&amp;imgrefurl=http://www.collegeslackers.com/forum/index.php?showtopic%3D10759&amp;h=720&amp;w=394&amp;sz=21&amp;hl=en&amp;start=1&amp;tbnid=qieHsYtbNM2RAM:&amp;tbnh=140&amp;tbnw=77&amp;prev=/images?q%3Dconfused%26svnum%3D10%26hl%3Den%26lr%3D%26sa%3DG" TargetMode="External"/><Relationship Id="rId7" Type="http://schemas.openxmlformats.org/officeDocument/2006/relationships/hyperlink" Target="http://images.google.com/imgres?imgurl=http://www.art-for-peace.org/Art-for-Peace/EssayContest_files/image002.gif&amp;imgrefurl=http://www.art-for-peace.org/Art-for-Peace/EssayContest.htm&amp;h=170&amp;w=161&amp;sz=8&amp;hl=en&amp;start=4&amp;tbnid=Mh1RVwv0tD7fgM:&amp;tbnh=99&amp;tbnw=94&amp;prev=/images?q%3Dscroll%2Bwith%2Bfeather\\%26svnum%3D10%26hl%3Den%26lr%3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/imgres?imgurl=http://www.alvord.k12.ca.us/rmk/images/scroll_feather.gif&amp;imgrefurl=http://www.alvord.k12.ca.us/rmk/&amp;h=153&amp;w=200&amp;sz=13&amp;hl=en&amp;start=14&amp;tbnid=YhqGZWVFT17NZM:&amp;tbnh=80&amp;tbnw=104&amp;prev=/images?q%3Dscroll%2Bwith%2Bfeather\\%26svnum%3D10%26hl%3Den%26lr%3D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waterboards.ca.gov/water_issues/programs/tmdl/integrated2012.s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ehib.org/page.jsp?page_key=61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ing.com/images/search?q=picture+of+storm+drain&amp;id=9F60DA82A0DF036D840F5919B62CADD24099D17F&amp;FORM=IQFRBA" TargetMode="External"/><Relationship Id="rId7" Type="http://schemas.openxmlformats.org/officeDocument/2006/relationships/hyperlink" Target="http://www.bing.com/images/search?q=pictures+of+drinking+water&amp;id=D86AA33DF09BD8AAA828228A047E2DBB86C7B355&amp;FORM=IQFRBA#view=detail&amp;id=2F97B2CCD7520115EF9CA6E24B28DD862D41728C&amp;selectedIndex=24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www.bing.com/images/search?q=pictures+of+drinking+water&amp;id=D86AA33DF09BD8AAA828228A047E2DBB86C7B355&amp;FORM=IQFRBA#view=detail&amp;id=F84FB63096750E75D37EBCB463686E9A7DDCFDBF&amp;selectedIndex=3" TargetMode="External"/><Relationship Id="rId10" Type="http://schemas.openxmlformats.org/officeDocument/2006/relationships/image" Target="cid:image003.jpg@01CE8EC2.57F819C0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3642" y="1901825"/>
            <a:ext cx="7851648" cy="47275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2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Workshop on the Statewide NPDES Permit 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 Water System Discharges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Surface Waters</a:t>
            </a:r>
          </a:p>
          <a:p>
            <a:pPr algn="ctr"/>
            <a:endParaRPr lang="en-US" sz="20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Renan Jauregui</a:t>
            </a: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 Control Engineer</a:t>
            </a: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Water Quality</a:t>
            </a:r>
          </a:p>
          <a:p>
            <a:pPr algn="ctr"/>
            <a:endParaRPr lang="en-US" sz="12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Miriam" pitchFamily="34" charset="-79"/>
              <a:cs typeface="Miriam" pitchFamily="34" charset="-79"/>
            </a:endParaRPr>
          </a:p>
        </p:txBody>
      </p:sp>
      <p:pic>
        <p:nvPicPr>
          <p:cNvPr id="6" name="fdemb_6" descr="prgrsvimghttp://ts1.mm.bing.net/th?id=H.4593000514128230&amp;w=103&amp;h=103&amp;c=8&amp;pid=3.1&amp;qlt=9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8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6" descr="http://ts1.mm.bing.net/th?id=H.5020852248644160&amp;pid=1.7&amp;w=184&amp;h=182&amp;c=7&amp;rs=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18097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7" descr="http://ts2.mm.bing.net/th?id=H.4570400405193537&amp;pid=1.7&amp;w=224&amp;h=164&amp;c=7&amp;rs=1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32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8" descr="State Water Resources Control Board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2" y="9525"/>
            <a:ext cx="1810068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9" descr="http://www.fish.state.pa.us/images/fisheries/afm/2004/4_07-19sgl_stream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Compliance Determination 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Chlorine Limits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Total Chlorine Compliance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554504"/>
              </p:ext>
            </p:extLst>
          </p:nvPr>
        </p:nvGraphicFramePr>
        <p:xfrm>
          <a:off x="1143000" y="2590800"/>
          <a:ext cx="64770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8288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Would be Reported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Compliance</a:t>
                      </a:r>
                      <a:r>
                        <a:rPr lang="en-US" baseline="0" dirty="0" smtClean="0"/>
                        <a:t> Determination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Compliance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200400"/>
            <a:ext cx="7543800" cy="1295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 Monitoring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0" y="14668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Monitoring requirements.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Event effluent monitoring: (per event)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Superchlorinated discharges  (volume, chlorine,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pH,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and  visual turbidity)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High volume discharges (1ac-ft or larger) (volume, chlorine,  visual turbidity)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Well development /rehabilitation (volume, chlorine, and metered turbidity)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&lt;20 min then one sample during first 10 min</a:t>
            </a: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between 20 to 60 min then one sample first 10 min and second sample during last 10 min.</a:t>
            </a: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&gt;60 min then one sample first 10 min, second within 50 min and last one within last 10 min of discharge or close to end of discharge as feasible.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Representative effluent monitoring: 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annual- 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chlorine, volume, visual turbidity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All other types of discharges  that represent same general water source, same water treatment, and same type of implemented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BMPs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Same frequency as event monitoring dependent on duration of discharge.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 Monitoring Requirements, 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continued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0" y="17526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Receiving water monitoring: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Visual monitoring (erosion, discoloration, suspended matter, aquatic life impact, visible films, sheens, potential nuisance conditions)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Only applicable when direct planned discharges  do not comply with permit requirements. (not applicable for emergency discharges).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Notification and Reporting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None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Notification of emergency or noncompliant discharges (</a:t>
            </a:r>
            <a:r>
              <a:rPr lang="en-US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upon becoming aware of impacts to beneficial uses</a:t>
            </a: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Regional Board within 24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hrs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and in writing within 5 days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Stormwater System Operator with 24 hrs.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Pre-Notification of large planned discharges &gt;1acre-ft: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Regional Board and Stormwater System Operator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 days prior to initiating discharge 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or retroactively within 24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hrs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after the Discharger is  informed to initiate a large volume discharge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Reporting to State Water Board by March 1 of every year: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All non-compliant discharge monitoring information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record of the number of direct discharges that are &gt;50,000 gal for the year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 estimate of the total volume discharged to waters of the U.S. during the year.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 estimate of the total volume of discharged water that was put to a beneficial reuse instead of discharging to a water of the U.S.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9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NPDES Permit Application Checklist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Notice of Intent form completed and signed for each CDWS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Application fee payable to the </a:t>
            </a:r>
            <a:b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SWRCB  included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Site information provided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Option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of providing general location of the facilities </a:t>
            </a:r>
            <a:r>
              <a:rPr lang="en-US" sz="18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the boundaries of the service area(s)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Need only 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 show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named receiving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waters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and  the major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named downstream waters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 discharges within 300 feet of a water body, the Discharger is only expected to submit the representative distance of 300 feet on both sides of the named water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bodies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or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indicate the entire service area is within 300 feet from a water body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TMDL Waterbody information completed and submitted 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 samples’ laboratory analysis for parameters listed in Table F-2 for each applicable TMDL waterbody representative of the discharges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estimated minimum and maximum discharge volume per discharge event  and estimated average annual discharge volume going to the TMDL waterbody.</a:t>
            </a:r>
          </a:p>
          <a:p>
            <a:pPr marL="1312863" lvl="3" indent="-285750">
              <a:spcBef>
                <a:spcPts val="0"/>
              </a:spcBef>
              <a:buClr>
                <a:srgbClr val="FFC000"/>
              </a:buClr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Description of TMDL specific BMPs if any.</a:t>
            </a:r>
            <a:endParaRPr lang="en-US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91343"/>
            <a:ext cx="386505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70697"/>
            <a:ext cx="6172200" cy="429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Application Information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38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Watch Website  </a:t>
            </a:r>
            <a:r>
              <a: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https://sdwis.waterboards.ca.gov/PDWW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20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77" y="1685342"/>
            <a:ext cx="5715000" cy="44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64" y="2353562"/>
            <a:ext cx="6600825" cy="37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09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Notice of Intent (NOI)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 1, 2 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6424613" cy="495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3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 3, 4 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961313" cy="452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4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5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92" y="1752600"/>
            <a:ext cx="792699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2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6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9" y="1600200"/>
            <a:ext cx="734734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1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onfus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009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1143000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en-US" altLang="en-US" sz="3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NPDES Permit?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5791200" cy="43434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An NPDES permit is an authorization to discharge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There is no right to a permit and it can be revoked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5-year lifecycle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Report of Waste Discharge or NOI is needed to apply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Issued as an individual or general permit</a:t>
            </a:r>
          </a:p>
        </p:txBody>
      </p:sp>
      <p:pic>
        <p:nvPicPr>
          <p:cNvPr id="11269" name="Picture 4" descr="scroll_feath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89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image00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747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153379"/>
            <a:ext cx="6400799" cy="57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7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www.waterboards.ca.gov/water_issues/programs/tmdl/integrated2012.shtml</a:t>
            </a: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3761"/>
            <a:ext cx="627843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8 and 9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" y="1871718"/>
            <a:ext cx="7319963" cy="46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25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8 and 9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80964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Certification/Signature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8" y="2209800"/>
            <a:ext cx="8540363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Mapping Requirements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36684"/>
            <a:ext cx="5944683" cy="557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87249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DWS Geographic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 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www.ehib.org/page.jsp?page_key=61</a:t>
            </a: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95130"/>
            <a:ext cx="5781674" cy="48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91" y="1905000"/>
            <a:ext cx="6031555" cy="46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Notice of Non-Applicability</a:t>
            </a: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from the drinking water system solely enter a water of the U.S. via a municipal separate storm sewer system (MS4)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there is a local agreement established with the MS4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Permittee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and approved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by the local Regional Water Board.</a:t>
            </a: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drinking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system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is owned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or operated by the MS4 Permittee and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discharges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enter a water of the U.S. via the permitted MS4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is regulated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under an existing individual Regional Water Board Permit due to threat to water quality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above the low-threat scope of the statewide permit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or due to the need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 address TMDL-specific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requirements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drinking water system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does not discharge to a water of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U.S.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or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conveyance that drains to a water of the U.S.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229600" cy="2590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0D23C9"/>
                </a:solidFill>
              </a:rPr>
              <a:t/>
            </a:r>
            <a:br>
              <a:rPr lang="en-US" i="1" dirty="0">
                <a:solidFill>
                  <a:srgbClr val="0D23C9"/>
                </a:solidFill>
              </a:rPr>
            </a:br>
            <a:r>
              <a:rPr lang="en-US" i="1" dirty="0" smtClean="0">
                <a:solidFill>
                  <a:srgbClr val="0D23C9"/>
                </a:solidFill>
              </a:rPr>
              <a:t>Questions?</a:t>
            </a:r>
            <a:endParaRPr lang="en-US" i="1" dirty="0">
              <a:solidFill>
                <a:srgbClr val="0D23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1295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0480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fdemb_6" descr="prgrsvimghttp://ts1.mm.bing.net/th?id=H.4593000514128230&amp;w=103&amp;h=103&amp;c=8&amp;pid=3.1&amp;qlt=9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8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8" descr="http://ts1.mm.bing.net/th?id=H.5020852248644160&amp;pid=1.7&amp;w=184&amp;h=182&amp;c=7&amp;rs=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18097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9" descr="http://ts2.mm.bing.net/th?id=H.4570400405193537&amp;pid=1.7&amp;w=224&amp;h=164&amp;c=7&amp;rs=1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32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10" descr="State Water Resources Control Board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2" y="9525"/>
            <a:ext cx="1810068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11" descr="http://www.fish.state.pa.us/images/fisheries/afm/2004/4_07-19sgl_stream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527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anchor="t"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NPDES Permit Policy – Our Tool Box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724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California Toxics Rule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126 priority pollutants criteria 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Arial" pitchFamily="34" charset="0"/>
              </a:rPr>
              <a:t>California Ocean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Objectives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California Thermal Plan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State Implementation Policy  for priority pollutants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Basin Plans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Beneficial  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Water quality 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</p:txBody>
      </p:sp>
      <p:pic>
        <p:nvPicPr>
          <p:cNvPr id="10244" name="Picture 8" descr="beach_lip gloss_dress July 06 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05050"/>
            <a:ext cx="3810000" cy="28575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B412F-D732-4E31-9E09-3DA819A5669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44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chemeClr val="bg1"/>
                </a:solidFill>
                <a:latin typeface="Arial" pitchFamily="34" charset="0"/>
              </a:rPr>
              <a:t>NPDES Permit Nuts and Bolts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81200"/>
            <a:ext cx="6553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Major Permit Requirements: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Federal Standard Provisions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Effluent Limits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Arial" pitchFamily="34" charset="0"/>
              </a:rPr>
              <a:t>Technology Based Effluent Limits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40 CFR 405-499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Arial" pitchFamily="34" charset="0"/>
              </a:rPr>
              <a:t>Water Quality Based Effluent Limits</a:t>
            </a: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WQ Criteria/Objectives (Beneficial Uses)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Self Monitoring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Applicable Pretreatment, Sludge, and management requirements, and special studies.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b="1" dirty="0" smtClean="0"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978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1551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beneficial uses relate to standards and limitations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772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MUN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drinking water standards (MCLs, CTR human health)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REC-1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pathogens (total coliform standards, and CTR human health as well)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AGR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AG goals and Pathogens if direct consumption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COLD or WARM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toxic pollutants (CTR aquatic toxicity for metals and pesticides), chlorine and ammonia toxicity, dissolved oxygen, temperature, pH, etc.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3558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94067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Water Quality based effluent </a:t>
            </a: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limitations are needed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…where there is a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itchFamily="34" charset="0"/>
              </a:rPr>
              <a:t>“reasonable potential”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for the discharge to cause or contribute to an excursion above water quality standards.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We have a </a:t>
            </a:r>
            <a:r>
              <a:rPr lang="en-US" altLang="en-US" sz="2400" i="1" dirty="0">
                <a:solidFill>
                  <a:schemeClr val="bg1"/>
                </a:solidFill>
                <a:latin typeface="Arial" pitchFamily="34" charset="0"/>
              </a:rPr>
              <a:t>three-trigger reasonable potential test</a:t>
            </a:r>
            <a:r>
              <a:rPr lang="en-US" altLang="en-US" sz="2400" dirty="0">
                <a:latin typeface="Arial" pitchFamily="34" charset="0"/>
              </a:rPr>
              <a:t>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5174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Effluent limitations could be for: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Individual constituents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Whole effluent toxicity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74676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andara" pitchFamily="34" charset="0"/>
              </a:rPr>
              <a:t>Effluent limitations can result in 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Increased monitoring &amp; reporting costs 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Special studies (dilution, </a:t>
            </a:r>
            <a:r>
              <a:rPr lang="en-US" altLang="en-US" sz="2400" dirty="0" err="1">
                <a:solidFill>
                  <a:schemeClr val="bg1"/>
                </a:solidFill>
                <a:latin typeface="Candara" pitchFamily="34" charset="0"/>
              </a:rPr>
              <a:t>tox</a:t>
            </a: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evaluation) $$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Penalties &amp; liability $$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Additional controls or advanced treatment $$$</a:t>
            </a:r>
          </a:p>
        </p:txBody>
      </p:sp>
      <p:pic>
        <p:nvPicPr>
          <p:cNvPr id="15365" name="Picture 8" descr="Europe for Staff 09 9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26" y="2812434"/>
            <a:ext cx="2348374" cy="31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1814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Enrollment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 is required to enroll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Purveyors that are Community Drinking Water Systems (CDWS) with 1000 connections or more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Wholesalers regardless of the number of connections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 would not be required to enroll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Community Drinking Water System with less than 1000 connections.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Transient, non-transient and non-community drinking water systems.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that are also MS4 Permittees.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that have an established MS4 local agreement and approved by their local Regional Board.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whose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do not enter a water of the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U.S. 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whose system-specific or water-body specific discharges require an individual Regional Board NPDES permit due to a TMDL or  because the discharge falls outside the scope of the statewide permit.</a:t>
            </a: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1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Permit Authorized Discharges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Type of Discharges Authorized (sample list)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Planned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Groundwater supply well flushing or pump to waste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Groundwater well development, rehabilitation and testing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Transmission system installation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Distribution system storage tank or reservoir releases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Distribution system dewatering, flushing, pressure testing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Fire hydrant flushing, meter testing, automated water quality analyzers operations.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Treatment plant operations (excluding backwash filter that discharges to a water of the U.S.)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due to activities undertaken to comply with mandates of the Federal Drinking Water Act and Ca Health and Safety Code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Emergency and Unplanned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failures, including repairs on transmission or distributions system failures 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Trench dewatering due to a system failure or emergency failure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 errors and discharges due to catastrophic events.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49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 xmlns:mv="urn:schemas-microsoft-com:mac:vml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Effluent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Effluent Requirements/Limitations for discharges that enter a water of the U.S.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Establish Best Management Practices (BMPs) to: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aquatic toxicity of chlorine by dechlorination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erosion and hydromodification by erosion control and prevention measures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Minimize Sediment discharge and turbidity impacts through sediment, turbidity, and erosion controls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water quality impacts from groundwater supply well operations such as well development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and  rehabilitation by complying with a turbidity action level of 100 NTU or less in the discharge, and change or enhance BMPs when turbidity levels are greater than 100 NTU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Applicable to all planned discharges that enter a water of the U.S.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Comply with the following effluent limitations: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total chlorine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residual maximum of 0.019 mg/L  (inland waters, enclosed bays and estuaries) or 0.008 mg/L (ocean) </a:t>
            </a:r>
            <a:r>
              <a:rPr lang="en-US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with compliance assessed by a field  meter monitoring result of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&lt;0.1 mg/L (non-detect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for </a:t>
            </a:r>
            <a:r>
              <a:rPr lang="en-US" sz="1600" b="1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total chlorine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Only applicable to superchlorinated discharges, direct discharges, or discharges within 300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ft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from a water of the U.S.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7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34400</TotalTime>
  <Words>1489</Words>
  <Application>Microsoft Office PowerPoint</Application>
  <PresentationFormat>On-screen Show (4:3)</PresentationFormat>
  <Paragraphs>363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PowerPoint Presentation</vt:lpstr>
      <vt:lpstr>What is an NPDES Permit?</vt:lpstr>
      <vt:lpstr>NPDES Permit Policy – Our Tool Box</vt:lpstr>
      <vt:lpstr>NPDES Permit Nuts and Bolts</vt:lpstr>
      <vt:lpstr>How do beneficial uses relate to standards and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Questions?</vt:lpstr>
    </vt:vector>
  </TitlesOfParts>
  <Manager>Tom Mumley</Manager>
  <Company>State and Regional Water Boards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Drinking Water Permit</dc:title>
  <dc:subject>Stakeholder Presentation</dc:subject>
  <dc:creator>Messina, Diana@Waterboards</dc:creator>
  <cp:lastModifiedBy>Renan Jauregui</cp:lastModifiedBy>
  <cp:revision>580</cp:revision>
  <cp:lastPrinted>2015-03-10T19:01:53Z</cp:lastPrinted>
  <dcterms:created xsi:type="dcterms:W3CDTF">2015-03-17T23:37:04Z</dcterms:created>
  <dcterms:modified xsi:type="dcterms:W3CDTF">2015-05-14T01:23:08Z</dcterms:modified>
  <cp:category>Public Outreach</cp:category>
</cp:coreProperties>
</file>