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4"/>
  </p:handoutMasterIdLst>
  <p:sldIdLst>
    <p:sldId id="291" r:id="rId2"/>
    <p:sldId id="292" r:id="rId3"/>
    <p:sldId id="294" r:id="rId4"/>
    <p:sldId id="293" r:id="rId5"/>
    <p:sldId id="295" r:id="rId6"/>
    <p:sldId id="303" r:id="rId7"/>
    <p:sldId id="296" r:id="rId8"/>
    <p:sldId id="298" r:id="rId9"/>
    <p:sldId id="297" r:id="rId10"/>
    <p:sldId id="302" r:id="rId11"/>
    <p:sldId id="304" r:id="rId12"/>
    <p:sldId id="301" r:id="rId13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8" autoAdjust="0"/>
    <p:restoredTop sz="90929"/>
  </p:normalViewPr>
  <p:slideViewPr>
    <p:cSldViewPr>
      <p:cViewPr>
        <p:scale>
          <a:sx n="90" d="100"/>
          <a:sy n="90" d="100"/>
        </p:scale>
        <p:origin x="-28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F871624-4609-42E1-A396-5D5A7D73C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0359-331C-4645-B742-BE6DB0D1C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4B10-3AAA-4497-953E-809179301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0A6E-EF64-4BFE-900E-19CD1877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DCE3E-EA97-43BF-A6EC-C8AFD02BB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2BDCD-76DC-4004-830C-FB89A290D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8F2B-AE1D-4296-B2C9-0F9F09D4B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776D-82EF-494A-8262-DD3779849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E581-FE2D-4957-9610-17EF2F8CF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2AB8-F11A-4EE2-8500-810AB9968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8AF-3433-4118-8A4E-177C0D51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6D981-D10A-4ADB-8C57-55C6CF829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991277-221C-44D7-80A2-297CB89144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it-IT" b="1" dirty="0">
                <a:solidFill>
                  <a:srgbClr val="365F91"/>
                </a:solidFill>
                <a:latin typeface="Cambria"/>
              </a:rPr>
              <a:t>The </a:t>
            </a:r>
            <a:r>
              <a:rPr lang="it-IT" b="1" dirty="0" smtClean="0">
                <a:solidFill>
                  <a:srgbClr val="365F91"/>
                </a:solidFill>
                <a:latin typeface="Cambria"/>
              </a:rPr>
              <a:t>Delta: Opening the Black Box</a:t>
            </a: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447800"/>
          </a:xfrm>
        </p:spPr>
        <p:txBody>
          <a:bodyPr/>
          <a:lstStyle/>
          <a:p>
            <a:pPr lvl="1" algn="r"/>
            <a:endParaRPr lang="en-US" sz="2000" b="1" dirty="0" smtClean="0">
              <a:solidFill>
                <a:srgbClr val="4F81BD"/>
              </a:solidFill>
              <a:latin typeface="Cambria"/>
            </a:endParaRPr>
          </a:p>
          <a:p>
            <a:pPr lvl="1" algn="r"/>
            <a:r>
              <a:rPr lang="en-US" sz="2000" b="1" dirty="0" smtClean="0">
                <a:solidFill>
                  <a:srgbClr val="4F81BD"/>
                </a:solidFill>
                <a:latin typeface="Cambria"/>
              </a:rPr>
              <a:t>Michael </a:t>
            </a:r>
            <a:r>
              <a:rPr lang="en-US" sz="2000" b="1" dirty="0">
                <a:solidFill>
                  <a:srgbClr val="4F81BD"/>
                </a:solidFill>
                <a:latin typeface="Cambria"/>
              </a:rPr>
              <a:t>Patrick George, Delta Watermaster</a:t>
            </a:r>
          </a:p>
          <a:p>
            <a:pPr lvl="1" algn="r"/>
            <a:r>
              <a:rPr lang="en-US" sz="2000" b="1" dirty="0">
                <a:solidFill>
                  <a:srgbClr val="4F81BD"/>
                </a:solidFill>
                <a:latin typeface="Cambria"/>
              </a:rPr>
              <a:t>Presentation to </a:t>
            </a:r>
            <a:r>
              <a:rPr lang="en-US" sz="2000" b="1" dirty="0" smtClean="0">
                <a:solidFill>
                  <a:srgbClr val="4F81BD"/>
                </a:solidFill>
                <a:latin typeface="Cambria"/>
              </a:rPr>
              <a:t>California Water Association</a:t>
            </a:r>
            <a:endParaRPr lang="en-US" sz="2000" b="1" dirty="0">
              <a:solidFill>
                <a:srgbClr val="4F81BD"/>
              </a:solidFill>
              <a:latin typeface="Cambria"/>
            </a:endParaRPr>
          </a:p>
          <a:p>
            <a:pPr lvl="1" algn="r"/>
            <a:r>
              <a:rPr lang="en-US" sz="2000" b="1" dirty="0" smtClean="0">
                <a:solidFill>
                  <a:srgbClr val="4F81BD"/>
                </a:solidFill>
                <a:latin typeface="Cambria"/>
              </a:rPr>
              <a:t>Sacramento, May 19, 2016 </a:t>
            </a:r>
            <a:endParaRPr lang="en-US" sz="2000" b="1" dirty="0">
              <a:solidFill>
                <a:srgbClr val="4F81BD"/>
              </a:solidFill>
              <a:latin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2819400" cy="281940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 bwMode="auto">
          <a:xfrm rot="1636586">
            <a:off x="5994931" y="3319160"/>
            <a:ext cx="747535" cy="44285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Oval 29"/>
          <p:cNvSpPr/>
          <p:nvPr/>
        </p:nvSpPr>
        <p:spPr bwMode="auto">
          <a:xfrm rot="19932895">
            <a:off x="6585040" y="3343889"/>
            <a:ext cx="871013" cy="54840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04" y="1245922"/>
            <a:ext cx="2613556" cy="2613556"/>
          </a:xfrm>
          <a:prstGeom prst="rect">
            <a:avLst/>
          </a:prstGeom>
        </p:spPr>
      </p:pic>
      <p:pic>
        <p:nvPicPr>
          <p:cNvPr id="33" name="Picture 2" descr="C:\Users\lbarva\AppData\Local\Microsoft\Windows\Temporary Internet Files\Content.IE5\0NGEAYEG\136258906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567">
            <a:off x="6810943" y="2790129"/>
            <a:ext cx="419204" cy="6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lbarva\AppData\Local\Microsoft\Windows\Temporary Internet Files\Content.IE5\0NGEAYEG\136258906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435" flipH="1">
            <a:off x="7168157" y="2003646"/>
            <a:ext cx="389934" cy="5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lbarva\AppData\Local\Microsoft\Windows\Temporary Internet Files\Content.IE5\0NGEAYEG\136258906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6142" flipH="1">
            <a:off x="7508818" y="2917031"/>
            <a:ext cx="382148" cy="5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82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1"/>
                </a:solidFill>
                <a:latin typeface="Cambria"/>
              </a:rPr>
              <a:t>Unscrambling the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343400" cy="5334000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4F81BD"/>
                </a:solidFill>
                <a:latin typeface="Cambria"/>
              </a:rPr>
              <a:t>CVPIA (1992), </a:t>
            </a:r>
            <a:r>
              <a:rPr lang="en-US" sz="2000" b="1" dirty="0" err="1">
                <a:solidFill>
                  <a:srgbClr val="4F81BD"/>
                </a:solidFill>
                <a:latin typeface="Cambria"/>
              </a:rPr>
              <a:t>CalFed</a:t>
            </a:r>
            <a:r>
              <a:rPr lang="en-US" sz="2000" b="1" dirty="0">
                <a:solidFill>
                  <a:srgbClr val="4F81BD"/>
                </a:solidFill>
                <a:latin typeface="Cambria"/>
              </a:rPr>
              <a:t> (1994) and the State Water Board’s Decision-1641 (2000): Imposing Conditions on Projects</a:t>
            </a:r>
          </a:p>
          <a:p>
            <a:pPr lvl="0"/>
            <a:r>
              <a:rPr lang="en-US" sz="2000" b="1" dirty="0">
                <a:solidFill>
                  <a:srgbClr val="4F81BD"/>
                </a:solidFill>
                <a:latin typeface="Cambria"/>
              </a:rPr>
              <a:t>Temporary but unsustainable expedient</a:t>
            </a:r>
          </a:p>
          <a:p>
            <a:pPr lvl="0"/>
            <a:r>
              <a:rPr lang="en-US" sz="2000" b="1" dirty="0">
                <a:solidFill>
                  <a:srgbClr val="4F81BD"/>
                </a:solidFill>
                <a:latin typeface="Cambria"/>
              </a:rPr>
              <a:t>Time, money and regulatory space to evaluate alternatives</a:t>
            </a:r>
          </a:p>
          <a:p>
            <a:pPr lvl="0"/>
            <a:r>
              <a:rPr lang="en-US" sz="2000" b="1" dirty="0">
                <a:solidFill>
                  <a:srgbClr val="4F81BD"/>
                </a:solidFill>
                <a:latin typeface="Cambria"/>
              </a:rPr>
              <a:t>Monitoring, litigating, and studying</a:t>
            </a:r>
          </a:p>
          <a:p>
            <a:pPr lvl="0"/>
            <a:r>
              <a:rPr lang="en-US" sz="2000" b="1" dirty="0">
                <a:solidFill>
                  <a:srgbClr val="4F81BD"/>
                </a:solidFill>
                <a:latin typeface="Cambria"/>
              </a:rPr>
              <a:t>Restoration versus reconciliation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759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365F91"/>
                </a:solidFill>
                <a:latin typeface="Cambria"/>
              </a:rPr>
              <a:t>Water Quality Control Plans: Balancing beneficial uses of water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4F81BD"/>
                </a:solidFill>
                <a:latin typeface="Cambria"/>
              </a:rPr>
              <a:t>Competing demands for limited supplies</a:t>
            </a:r>
          </a:p>
          <a:p>
            <a:pPr lvl="0"/>
            <a:r>
              <a:rPr lang="en-US" sz="2400" b="1" dirty="0">
                <a:solidFill>
                  <a:srgbClr val="4F81BD"/>
                </a:solidFill>
                <a:latin typeface="Cambria"/>
              </a:rPr>
              <a:t>Priorities, </a:t>
            </a:r>
            <a:r>
              <a:rPr lang="en-US" sz="2400" b="1" dirty="0" err="1">
                <a:solidFill>
                  <a:srgbClr val="4F81BD"/>
                </a:solidFill>
                <a:latin typeface="Cambria"/>
              </a:rPr>
              <a:t>Riparians</a:t>
            </a:r>
            <a:r>
              <a:rPr lang="en-US" sz="2400" b="1" dirty="0">
                <a:solidFill>
                  <a:srgbClr val="4F81BD"/>
                </a:solidFill>
                <a:latin typeface="Cambria"/>
              </a:rPr>
              <a:t>, Public Trust and Reasonable Use</a:t>
            </a:r>
          </a:p>
          <a:p>
            <a:pPr lvl="0"/>
            <a:r>
              <a:rPr lang="en-US" sz="2400" b="1" dirty="0">
                <a:solidFill>
                  <a:srgbClr val="4F81BD"/>
                </a:solidFill>
                <a:latin typeface="Cambria"/>
              </a:rPr>
              <a:t>Process, Phases and Timing</a:t>
            </a:r>
          </a:p>
          <a:p>
            <a:pPr lvl="0"/>
            <a:r>
              <a:rPr lang="en-US" sz="2400" b="1" dirty="0">
                <a:solidFill>
                  <a:srgbClr val="4F81BD"/>
                </a:solidFill>
                <a:latin typeface="Cambria"/>
              </a:rPr>
              <a:t>Fear and trembling among water rights claimants</a:t>
            </a:r>
          </a:p>
          <a:p>
            <a:pPr lvl="0"/>
            <a:r>
              <a:rPr lang="en-US" sz="2400" b="1" dirty="0">
                <a:solidFill>
                  <a:srgbClr val="4F81BD"/>
                </a:solidFill>
                <a:latin typeface="Cambria"/>
              </a:rPr>
              <a:t>The co-equal goals </a:t>
            </a:r>
            <a:endParaRPr lang="en-US" sz="2400" b="1" dirty="0" smtClean="0">
              <a:solidFill>
                <a:srgbClr val="4F81BD"/>
              </a:solidFill>
              <a:latin typeface="Cambria"/>
            </a:endParaRPr>
          </a:p>
          <a:p>
            <a:pPr marL="0" lvl="0" indent="0">
              <a:buNone/>
            </a:pPr>
            <a:r>
              <a:rPr lang="en-US" sz="1600" b="1" dirty="0" smtClean="0">
                <a:solidFill>
                  <a:srgbClr val="4F81BD"/>
                </a:solidFill>
                <a:latin typeface="Cambria"/>
              </a:rPr>
              <a:t>	</a:t>
            </a:r>
            <a:r>
              <a:rPr lang="en-US" sz="1600" i="1" dirty="0" smtClean="0">
                <a:solidFill>
                  <a:srgbClr val="4F81BD"/>
                </a:solidFill>
                <a:latin typeface="Cambria"/>
              </a:rPr>
              <a:t>“’Coequal goals’ means the two goals of providing a more reliable water 	supply for California and protecting, restoring, and enhancing the Delta 	ecosystem. The coequal goals shall be achieved in a manner that protects 	and enhances the unique cultural, recreational, natural resource, and 	agricultural values of the Delta as an evolving place.” (CA Water Code 	§85054) </a:t>
            </a:r>
          </a:p>
        </p:txBody>
      </p:sp>
    </p:spTree>
    <p:extLst>
      <p:ext uri="{BB962C8B-B14F-4D97-AF65-F5344CB8AC3E}">
        <p14:creationId xmlns:p14="http://schemas.microsoft.com/office/powerpoint/2010/main" val="22870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1"/>
                </a:solidFill>
                <a:latin typeface="Cambria"/>
              </a:rPr>
              <a:t>Pending Regulatory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lvl="0"/>
            <a:r>
              <a:rPr lang="en-US" sz="2800" b="1" dirty="0" smtClean="0">
                <a:solidFill>
                  <a:srgbClr val="4F81BD"/>
                </a:solidFill>
                <a:latin typeface="Cambria"/>
              </a:rPr>
              <a:t>Implementation of the Sustainable Groundwater Management Act</a:t>
            </a:r>
          </a:p>
          <a:p>
            <a:pPr lvl="0"/>
            <a:r>
              <a:rPr lang="en-US" sz="2800" b="1" dirty="0" smtClean="0">
                <a:solidFill>
                  <a:srgbClr val="4F81BD"/>
                </a:solidFill>
                <a:latin typeface="Cambria"/>
              </a:rPr>
              <a:t>Delta Water Quality Control Plan update</a:t>
            </a:r>
          </a:p>
          <a:p>
            <a:pPr lvl="0"/>
            <a:r>
              <a:rPr lang="en-US" sz="2800" b="1" dirty="0" smtClean="0">
                <a:solidFill>
                  <a:srgbClr val="4F81BD"/>
                </a:solidFill>
                <a:latin typeface="Cambria"/>
              </a:rPr>
              <a:t>Measurement of agricultural diversions</a:t>
            </a:r>
          </a:p>
          <a:p>
            <a:pPr lvl="0"/>
            <a:r>
              <a:rPr lang="en-US" sz="2800" b="1" dirty="0" smtClean="0">
                <a:solidFill>
                  <a:srgbClr val="4F81BD"/>
                </a:solidFill>
                <a:latin typeface="Cambria"/>
              </a:rPr>
              <a:t>State Water Contractors’ complaint alleging unlawful diversion from the Delta</a:t>
            </a:r>
          </a:p>
          <a:p>
            <a:pPr lvl="0"/>
            <a:r>
              <a:rPr lang="en-US" sz="2800" b="1" dirty="0" smtClean="0">
                <a:solidFill>
                  <a:srgbClr val="4F81BD"/>
                </a:solidFill>
                <a:latin typeface="Cambria"/>
              </a:rPr>
              <a:t>Petition for change in Projects’ water rights for </a:t>
            </a:r>
            <a:r>
              <a:rPr lang="en-US" sz="2800" b="1" dirty="0" err="1" smtClean="0">
                <a:solidFill>
                  <a:srgbClr val="4F81BD"/>
                </a:solidFill>
                <a:latin typeface="Cambria"/>
              </a:rPr>
              <a:t>WaterFix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38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1"/>
                </a:solidFill>
                <a:latin typeface="Cambria"/>
              </a:rPr>
              <a:t>Disclaimers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I am not speaking for the SWRCB or the DSC  </a:t>
            </a:r>
          </a:p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I am not presenting State policy</a:t>
            </a:r>
          </a:p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I am expressing personal observations and opinions, except where specifically referenced to published materials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"/>
            <a:ext cx="55731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6" y="1568824"/>
            <a:ext cx="3134654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1"/>
                </a:solidFill>
                <a:latin typeface="Cambria"/>
              </a:rPr>
              <a:t>Delta Orientation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3581400" cy="53340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F81BD"/>
                </a:solidFill>
                <a:latin typeface="Cambria"/>
              </a:rPr>
              <a:t>Today’s Delta has been shaped by public and private interests carrying out government policies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F81BD"/>
                </a:solidFill>
                <a:latin typeface="Cambria"/>
              </a:rPr>
              <a:t>Transition from estuary and marsh to “reclaimed” land dedicated to agriculture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F81BD"/>
                </a:solidFill>
                <a:latin typeface="Cambria"/>
              </a:rPr>
              <a:t>Water “development” made the Delta the “crossroads” of the State’s plumbing system</a:t>
            </a:r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4780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1"/>
                </a:solidFill>
                <a:latin typeface="Cambria"/>
              </a:rPr>
              <a:t>Water: “Over, Under, Around and Through” the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5052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1500 to 2,000 separate surface water diversion structures in the Delta</a:t>
            </a:r>
          </a:p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Pumps, </a:t>
            </a:r>
            <a:r>
              <a:rPr lang="en-US" b="1" dirty="0" smtClean="0">
                <a:solidFill>
                  <a:srgbClr val="4F81BD"/>
                </a:solidFill>
                <a:latin typeface="Cambria"/>
              </a:rPr>
              <a:t>siphons</a:t>
            </a:r>
            <a:r>
              <a:rPr lang="en-US" b="1" dirty="0">
                <a:solidFill>
                  <a:srgbClr val="4F81BD"/>
                </a:solidFill>
                <a:latin typeface="Cambria"/>
              </a:rPr>
              <a:t>, weirs, </a:t>
            </a:r>
            <a:r>
              <a:rPr lang="en-US" b="1" dirty="0" smtClean="0">
                <a:solidFill>
                  <a:srgbClr val="4F81BD"/>
                </a:solidFill>
                <a:latin typeface="Cambria"/>
              </a:rPr>
              <a:t>gates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9"/>
            <a:ext cx="4114800" cy="274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01033"/>
            <a:ext cx="4118915" cy="27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9361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1524000" y="-152400"/>
            <a:ext cx="5534468" cy="720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69360" y="228600"/>
            <a:ext cx="3870157" cy="1143000"/>
          </a:xfrm>
          <a:noFill/>
        </p:spPr>
        <p:txBody>
          <a:bodyPr/>
          <a:lstStyle/>
          <a:p>
            <a:r>
              <a:rPr lang="en-US" b="1" dirty="0">
                <a:solidFill>
                  <a:srgbClr val="365F91"/>
                </a:solidFill>
                <a:latin typeface="Cambria"/>
              </a:rPr>
              <a:t>Upstream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0" y="1600200"/>
            <a:ext cx="3643534" cy="5257800"/>
          </a:xfrm>
          <a:noFill/>
        </p:spPr>
        <p:txBody>
          <a:bodyPr/>
          <a:lstStyle/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Irrigation from tributaries [Antioch]</a:t>
            </a:r>
          </a:p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Reduced </a:t>
            </a:r>
            <a:r>
              <a:rPr lang="en-US" b="1" dirty="0" smtClean="0">
                <a:solidFill>
                  <a:srgbClr val="4F81BD"/>
                </a:solidFill>
                <a:latin typeface="Cambria"/>
              </a:rPr>
              <a:t>flushing</a:t>
            </a:r>
            <a:endParaRPr lang="en-US" b="1" dirty="0">
              <a:solidFill>
                <a:srgbClr val="4F81BD"/>
              </a:solidFill>
              <a:latin typeface="Cambria"/>
            </a:endParaRPr>
          </a:p>
          <a:p>
            <a:pPr lvl="0"/>
            <a:r>
              <a:rPr lang="en-US" b="1" dirty="0">
                <a:solidFill>
                  <a:srgbClr val="4F81BD"/>
                </a:solidFill>
                <a:latin typeface="Cambria"/>
              </a:rPr>
              <a:t>Increased salt water intrusion [Contra </a:t>
            </a:r>
            <a:r>
              <a:rPr lang="en-US" b="1" dirty="0" smtClean="0">
                <a:solidFill>
                  <a:srgbClr val="4F81BD"/>
                </a:solidFill>
                <a:latin typeface="Cambria"/>
              </a:rPr>
              <a:t>Costa </a:t>
            </a:r>
            <a:r>
              <a:rPr lang="en-US" b="1" dirty="0">
                <a:solidFill>
                  <a:srgbClr val="4F81BD"/>
                </a:solidFill>
                <a:latin typeface="Cambria"/>
              </a:rPr>
              <a:t>WD Study]</a:t>
            </a:r>
            <a:endParaRPr lang="en-US" b="1" dirty="0">
              <a:solidFill>
                <a:srgbClr val="4F81BD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65F91"/>
                </a:solidFill>
                <a:latin typeface="Cambria"/>
              </a:rPr>
              <a:t>The Projects: CVP &amp; SWP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>
                <a:solidFill>
                  <a:srgbClr val="4F81BD"/>
                </a:solidFill>
                <a:latin typeface="Cambria"/>
              </a:rPr>
              <a:t>Area of Origin protections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>
                <a:solidFill>
                  <a:srgbClr val="4F81BD"/>
                </a:solidFill>
                <a:latin typeface="Cambria"/>
              </a:rPr>
              <a:t>Project purposes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>
                <a:solidFill>
                  <a:srgbClr val="4F81BD"/>
                </a:solidFill>
                <a:latin typeface="Cambria"/>
              </a:rPr>
              <a:t>Upstream storage reservoirs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>
                <a:solidFill>
                  <a:srgbClr val="4F81BD"/>
                </a:solidFill>
                <a:latin typeface="Cambria"/>
              </a:rPr>
              <a:t>Pumping and conveyance facilities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>
                <a:solidFill>
                  <a:srgbClr val="4F81BD"/>
                </a:solidFill>
                <a:latin typeface="Cambria"/>
              </a:rPr>
              <a:t>Contractors pay for the facilities to get “available water” from junior water rights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>
                <a:solidFill>
                  <a:srgbClr val="4F81BD"/>
                </a:solidFill>
                <a:latin typeface="Cambria"/>
              </a:rPr>
              <a:t>Temporary misuse of the Delta for conveyance (1960)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>
                <a:solidFill>
                  <a:srgbClr val="4F81BD"/>
                </a:solidFill>
                <a:latin typeface="Cambria"/>
              </a:rPr>
              <a:t>Peripheral Canal: rejected by voters in 1982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09"/>
            <a:ext cx="9144000" cy="675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381000"/>
            <a:ext cx="5486400" cy="838200"/>
          </a:xfrm>
          <a:solidFill>
            <a:srgbClr val="F2F2F2">
              <a:alpha val="74902"/>
            </a:srgbClr>
          </a:solidFill>
        </p:spPr>
        <p:txBody>
          <a:bodyPr/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365F91"/>
                </a:solidFill>
                <a:latin typeface="Cambria"/>
              </a:rPr>
              <a:t>Stress on the Delta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 lvl="0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rgbClr val="4F81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Channelization</a:t>
            </a:r>
          </a:p>
          <a:p>
            <a:pPr lvl="0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rgbClr val="4F81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Dikes and subsidence</a:t>
            </a:r>
          </a:p>
          <a:p>
            <a:pPr lvl="0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rgbClr val="4F81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Tributary depletions</a:t>
            </a:r>
          </a:p>
          <a:p>
            <a:pPr lvl="0"/>
            <a:r>
              <a:rPr lang="en-US" b="1" dirty="0">
                <a:ln w="12700">
                  <a:solidFill>
                    <a:schemeClr val="bg1"/>
                  </a:solidFill>
                </a:ln>
                <a:solidFill>
                  <a:srgbClr val="4F81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Project exports</a:t>
            </a:r>
          </a:p>
          <a:p>
            <a:pPr lvl="0"/>
            <a:r>
              <a:rPr lang="en-US" b="1" dirty="0" err="1">
                <a:ln w="12700">
                  <a:solidFill>
                    <a:schemeClr val="bg1"/>
                  </a:solidFill>
                </a:ln>
                <a:solidFill>
                  <a:srgbClr val="4F81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Invasives</a:t>
            </a:r>
            <a:endParaRPr lang="en-US" b="1" dirty="0">
              <a:ln w="12700">
                <a:solidFill>
                  <a:schemeClr val="bg1"/>
                </a:solidFill>
              </a:ln>
              <a:solidFill>
                <a:srgbClr val="4F81BD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</a:endParaRPr>
          </a:p>
          <a:p>
            <a:pPr lvl="0"/>
            <a:r>
              <a:rPr lang="en-US" b="1" dirty="0">
                <a:ln w="12700">
                  <a:solidFill>
                    <a:srgbClr val="F2F2F2"/>
                  </a:solidFill>
                </a:ln>
                <a:solidFill>
                  <a:srgbClr val="4F81B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</a:rPr>
              <a:t>Pollution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65F91"/>
                </a:solidFill>
                <a:latin typeface="Cambria"/>
              </a:rPr>
              <a:t>Current Issues: Responses to Decline of the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rgbClr val="4F81BD"/>
                </a:solidFill>
                <a:latin typeface="Cambria"/>
              </a:rPr>
              <a:t>Who Cares?</a:t>
            </a:r>
          </a:p>
          <a:p>
            <a:pPr lvl="1"/>
            <a:r>
              <a:rPr lang="en-US" sz="2400" b="1" dirty="0">
                <a:solidFill>
                  <a:srgbClr val="4F81BD"/>
                </a:solidFill>
                <a:latin typeface="Cambria"/>
              </a:rPr>
              <a:t>Environmentalists</a:t>
            </a:r>
          </a:p>
          <a:p>
            <a:pPr lvl="1"/>
            <a:r>
              <a:rPr lang="en-US" sz="2400" b="1" dirty="0">
                <a:solidFill>
                  <a:srgbClr val="4F81BD"/>
                </a:solidFill>
                <a:latin typeface="Cambria"/>
              </a:rPr>
              <a:t>Bureaucrats and regulators</a:t>
            </a:r>
          </a:p>
          <a:p>
            <a:pPr lvl="1"/>
            <a:r>
              <a:rPr lang="en-US" sz="2400" b="1" dirty="0" smtClean="0">
                <a:solidFill>
                  <a:srgbClr val="4F81BD"/>
                </a:solidFill>
                <a:latin typeface="Cambria"/>
              </a:rPr>
              <a:t>Farmers </a:t>
            </a:r>
            <a:r>
              <a:rPr lang="en-US" sz="2400" b="1" dirty="0">
                <a:solidFill>
                  <a:srgbClr val="4F81BD"/>
                </a:solidFill>
                <a:latin typeface="Cambria"/>
              </a:rPr>
              <a:t>inside and outside of the Delta</a:t>
            </a:r>
          </a:p>
          <a:p>
            <a:pPr lvl="1"/>
            <a:r>
              <a:rPr lang="en-US" sz="2400" b="1" dirty="0">
                <a:solidFill>
                  <a:srgbClr val="4F81BD"/>
                </a:solidFill>
                <a:latin typeface="Cambria"/>
              </a:rPr>
              <a:t>Water users (from Redding to San Diego)</a:t>
            </a:r>
          </a:p>
          <a:p>
            <a:pPr lvl="1"/>
            <a:r>
              <a:rPr lang="en-US" sz="2400" b="1" dirty="0">
                <a:solidFill>
                  <a:srgbClr val="4F81BD"/>
                </a:solidFill>
                <a:latin typeface="Cambria"/>
              </a:rPr>
              <a:t>Those who like to eat, drink and </a:t>
            </a:r>
            <a:r>
              <a:rPr lang="en-US" sz="2400" b="1" dirty="0" smtClean="0">
                <a:solidFill>
                  <a:srgbClr val="4F81BD"/>
                </a:solidFill>
                <a:latin typeface="Cambria"/>
              </a:rPr>
              <a:t>breathe</a:t>
            </a:r>
          </a:p>
          <a:p>
            <a:pPr lvl="0"/>
            <a:r>
              <a:rPr lang="en-US" sz="2400" b="1" dirty="0" smtClean="0">
                <a:solidFill>
                  <a:srgbClr val="4F81BD"/>
                </a:solidFill>
                <a:latin typeface="Cambria"/>
              </a:rPr>
              <a:t>The Delta drains 60% of California’s land mass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394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The Delta: Opening the Black Box</vt:lpstr>
      <vt:lpstr>Disclaimers</vt:lpstr>
      <vt:lpstr>PowerPoint Presentation</vt:lpstr>
      <vt:lpstr>Delta Orientation</vt:lpstr>
      <vt:lpstr>Water: “Over, Under, Around and Through” the Delta</vt:lpstr>
      <vt:lpstr>Upstream development</vt:lpstr>
      <vt:lpstr>The Projects: CVP &amp; SWP</vt:lpstr>
      <vt:lpstr>Stress on the Delta</vt:lpstr>
      <vt:lpstr>Current Issues: Responses to Decline of the Delta</vt:lpstr>
      <vt:lpstr>Unscrambling the Egg</vt:lpstr>
      <vt:lpstr>Water Quality Control Plans: Balancing beneficial uses of water</vt:lpstr>
      <vt:lpstr>Pending Regulatory Issues</vt:lpstr>
    </vt:vector>
  </TitlesOfParts>
  <Company>water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norton</dc:creator>
  <cp:lastModifiedBy>Barva, Lauren</cp:lastModifiedBy>
  <cp:revision>19</cp:revision>
  <dcterms:created xsi:type="dcterms:W3CDTF">2007-05-31T14:52:34Z</dcterms:created>
  <dcterms:modified xsi:type="dcterms:W3CDTF">2016-05-18T15:22:43Z</dcterms:modified>
</cp:coreProperties>
</file>