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1153" r:id="rId3"/>
    <p:sldId id="732" r:id="rId4"/>
    <p:sldId id="1152" r:id="rId5"/>
    <p:sldId id="1130" r:id="rId6"/>
    <p:sldId id="1126" r:id="rId7"/>
    <p:sldId id="1127" r:id="rId8"/>
    <p:sldId id="874" r:id="rId9"/>
    <p:sldId id="1154" r:id="rId10"/>
    <p:sldId id="1155" r:id="rId11"/>
    <p:sldId id="1156" r:id="rId12"/>
    <p:sldId id="1104" r:id="rId13"/>
    <p:sldId id="741" r:id="rId14"/>
    <p:sldId id="742" r:id="rId15"/>
    <p:sldId id="1157" r:id="rId16"/>
    <p:sldId id="743" r:id="rId17"/>
    <p:sldId id="744" r:id="rId18"/>
    <p:sldId id="1158" r:id="rId19"/>
    <p:sldId id="746" r:id="rId20"/>
    <p:sldId id="747" r:id="rId21"/>
    <p:sldId id="1159" r:id="rId22"/>
    <p:sldId id="749" r:id="rId23"/>
    <p:sldId id="750" r:id="rId24"/>
    <p:sldId id="1160" r:id="rId25"/>
    <p:sldId id="753" r:id="rId26"/>
    <p:sldId id="752" r:id="rId27"/>
    <p:sldId id="754" r:id="rId28"/>
    <p:sldId id="755" r:id="rId29"/>
    <p:sldId id="756" r:id="rId30"/>
    <p:sldId id="757" r:id="rId31"/>
    <p:sldId id="703" r:id="rId32"/>
    <p:sldId id="1129" r:id="rId33"/>
    <p:sldId id="1148" r:id="rId34"/>
    <p:sldId id="704" r:id="rId35"/>
    <p:sldId id="580" r:id="rId36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08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23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4700" dirty="0">
                <a:latin typeface="Arial" panose="020B0604020202020204" pitchFamily="34" charset="0"/>
                <a:cs typeface="Arial" panose="020B0604020202020204" pitchFamily="34" charset="0"/>
              </a:rPr>
              <a:t>City of Fairfield</a:t>
            </a:r>
            <a:br>
              <a:rPr lang="en-US" sz="4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700" dirty="0">
                <a:latin typeface="Arial" panose="020B0604020202020204" pitchFamily="34" charset="0"/>
                <a:cs typeface="Arial" panose="020B0604020202020204" pitchFamily="34" charset="0"/>
              </a:rPr>
              <a:t>CA4810003</a:t>
            </a:r>
            <a:br>
              <a:rPr lang="en-US" sz="4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700" dirty="0">
                <a:latin typeface="Arial" panose="020B0604020202020204" pitchFamily="34" charset="0"/>
                <a:cs typeface="Arial" panose="020B0604020202020204" pitchFamily="34" charset="0"/>
              </a:rPr>
              <a:t>Solano County</a:t>
            </a:r>
            <a:br>
              <a:rPr lang="en-US" sz="4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7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February 11, 2019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n image of Four 1-liter jars during flocculation process.">
            <a:extLst>
              <a:ext uri="{FF2B5EF4-FFF2-40B4-BE49-F238E27FC236}">
                <a16:creationId xmlns:a16="http://schemas.microsoft.com/office/drawing/2014/main" id="{8830B0B2-0015-4296-95CC-DA20C2F924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95572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164111"/>
              </p:ext>
            </p:extLst>
          </p:nvPr>
        </p:nvGraphicFramePr>
        <p:xfrm>
          <a:off x="131976" y="1834133"/>
          <a:ext cx="11962612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0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522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498862">
                  <a:extLst>
                    <a:ext uri="{9D8B030D-6E8A-4147-A177-3AD203B41FA5}">
                      <a16:colId xmlns:a16="http://schemas.microsoft.com/office/drawing/2014/main" val="723571575"/>
                    </a:ext>
                  </a:extLst>
                </a:gridCol>
                <a:gridCol w="1630837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640264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820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74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072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07621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Ballast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Sand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@ Floc1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AD313P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@ Floc1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½ tsp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½ tsp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½ tsp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½ tsp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23AFC211-3A93-4D35-ABDF-9B8CB1DE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14" y="119063"/>
            <a:ext cx="11400455" cy="2049102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Fairfield: Jar Test 13-16 Results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Flash 1 min (200 RPM), Floc1 2 min (110 RPM), Floc2 3 min (60 RPM)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CO2 added to target pH to 7.5.</a:t>
            </a:r>
          </a:p>
        </p:txBody>
      </p:sp>
    </p:spTree>
    <p:extLst>
      <p:ext uri="{BB962C8B-B14F-4D97-AF65-F5344CB8AC3E}">
        <p14:creationId xmlns:p14="http://schemas.microsoft.com/office/powerpoint/2010/main" val="2123366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8105794"/>
              </p:ext>
            </p:extLst>
          </p:nvPr>
        </p:nvGraphicFramePr>
        <p:xfrm>
          <a:off x="114694" y="1408529"/>
          <a:ext cx="11962612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0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522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498862">
                  <a:extLst>
                    <a:ext uri="{9D8B030D-6E8A-4147-A177-3AD203B41FA5}">
                      <a16:colId xmlns:a16="http://schemas.microsoft.com/office/drawing/2014/main" val="723571575"/>
                    </a:ext>
                  </a:extLst>
                </a:gridCol>
                <a:gridCol w="1630837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640264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820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74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072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07621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Ballast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Sand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@ Floc1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AD313P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@ Floc1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½ tsp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½ tsp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½ tsp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½ tsp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½ tsp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7468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½ tsp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515581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½ tsp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34644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½ tsp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092685117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23AFC211-3A93-4D35-ABDF-9B8CB1DE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14" y="119063"/>
            <a:ext cx="11400455" cy="1325562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Fairfield: Jar Test 17-24 Results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Flash 1 min (200 RPM), Floc1 2 min (110 RPM), Floc2 3 min (60 RPM)</a:t>
            </a:r>
          </a:p>
        </p:txBody>
      </p:sp>
    </p:spTree>
    <p:extLst>
      <p:ext uri="{BB962C8B-B14F-4D97-AF65-F5344CB8AC3E}">
        <p14:creationId xmlns:p14="http://schemas.microsoft.com/office/powerpoint/2010/main" val="3052826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2 min (110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3 min (60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Alum/AD313P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65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.  After 1-minute settling, 25 mL is syringed for filterability and %UVT/UVA analysis. ">
            <a:extLst>
              <a:ext uri="{FF2B5EF4-FFF2-40B4-BE49-F238E27FC236}">
                <a16:creationId xmlns:a16="http://schemas.microsoft.com/office/drawing/2014/main" id="{7570B26C-F5E1-4DF1-AB1D-767F68435E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849CB-8832-4158-91FD-23B46D5D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457593" cy="74483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duration. </a:t>
            </a:r>
            <a:b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1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4E66DC7-CCFF-40D4-8812-3C655DEC1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0723" y="158985"/>
            <a:ext cx="167866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 tsp Ballast Sand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 mg/L AD313P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47F33B-640B-49C9-A131-51790CA23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84243" y="165815"/>
            <a:ext cx="167866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 tsp Ballast Sand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 mg/L AD313P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3E58CE-1C6D-4DD0-B7DA-DAC31F096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66620" y="165815"/>
            <a:ext cx="167866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 tsp Ballast Sand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 mg/L AD313P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E76645-4335-4F75-8880-6938C6A30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10456" y="158985"/>
            <a:ext cx="167866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 tsp Ballast Sand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 mg/L AD313P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 NTU</a:t>
            </a:r>
          </a:p>
        </p:txBody>
      </p:sp>
    </p:spTree>
    <p:extLst>
      <p:ext uri="{BB962C8B-B14F-4D97-AF65-F5344CB8AC3E}">
        <p14:creationId xmlns:p14="http://schemas.microsoft.com/office/powerpoint/2010/main" val="1909143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s of settling, settled water turbidity is taken.">
            <a:extLst>
              <a:ext uri="{FF2B5EF4-FFF2-40B4-BE49-F238E27FC236}">
                <a16:creationId xmlns:a16="http://schemas.microsoft.com/office/drawing/2014/main" id="{5057C127-23C9-4026-A2E0-7062B9C8C7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876FB6-65AF-4550-AAEB-FF5F8EE82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5-minutes of settling, settled water turbidity is taken.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879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2 min (110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3 min (60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Alum/AD313P/9810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158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.  After 1-minute settling, 25 mL is syringed for filterability and %UVT/UVA analysis. ">
            <a:extLst>
              <a:ext uri="{FF2B5EF4-FFF2-40B4-BE49-F238E27FC236}">
                <a16:creationId xmlns:a16="http://schemas.microsoft.com/office/drawing/2014/main" id="{D832F911-8587-4AED-B85D-1EFFFC3CB1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3F751C-8F92-4301-AB44-9D54F311AF9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duration. </a:t>
            </a:r>
            <a:b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1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879DACC-C514-42C4-9377-67F4120CE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50444" y="125442"/>
            <a:ext cx="1678665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 tsp Ballast Sand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 mg/L AD313P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F1EE98-2840-49AB-B960-CAC0B3CF5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88246" y="125442"/>
            <a:ext cx="1678665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 tsp Ballast Sand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 mg/L AD313P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3CB50D-2125-4DC7-8ECD-2A0546BC0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65258" y="125442"/>
            <a:ext cx="1678665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 tsp Ballast Sand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 mg/L AD313P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3.8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03DF84-45DA-46CB-829A-E49A2533A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04813" y="125424"/>
            <a:ext cx="1678665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 tsp Ballast Sand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 mg/L AD313P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 NTU</a:t>
            </a:r>
          </a:p>
        </p:txBody>
      </p:sp>
    </p:spTree>
    <p:extLst>
      <p:ext uri="{BB962C8B-B14F-4D97-AF65-F5344CB8AC3E}">
        <p14:creationId xmlns:p14="http://schemas.microsoft.com/office/powerpoint/2010/main" val="3025984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s of settling, settled water turbidity is taken.">
            <a:extLst>
              <a:ext uri="{FF2B5EF4-FFF2-40B4-BE49-F238E27FC236}">
                <a16:creationId xmlns:a16="http://schemas.microsoft.com/office/drawing/2014/main" id="{C8A2FACB-3EF0-49EE-B8D6-D02CD444DD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0D22F5-22E8-4E2F-8E87-65C36C91C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5-minutes of settling, settled water turbidity is taken.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4152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2 min (110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3 min (60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Alum/AD313P/9810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652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.  After 1-minute settling, 25 mL is syringed for filterability and %UVT/UVA analysis. ">
            <a:extLst>
              <a:ext uri="{FF2B5EF4-FFF2-40B4-BE49-F238E27FC236}">
                <a16:creationId xmlns:a16="http://schemas.microsoft.com/office/drawing/2014/main" id="{AB9BE6CE-9053-49DA-AC99-3A7D658A7B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001E71-84DA-4A20-94A8-7E3AA1435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duration. </a:t>
            </a:r>
            <a:b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1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A7EFAEA-5B21-4123-A214-052BAFA3A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70948" y="223915"/>
            <a:ext cx="1678665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 tsp Ballast Sand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 mg/L AD313P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D39A7C-E1D2-43F7-93B9-883B5C5F7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10277" y="223915"/>
            <a:ext cx="1678665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 tsp Ballast Sand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 mg/L AD313P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1AD0C8-7386-4FE2-A1B4-77246F37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02824" y="223915"/>
            <a:ext cx="1678665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3.8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 tsp Ballast Sand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 mg/L AD313P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9C7337-8AF6-40E0-B46F-FEA4BF19C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42153" y="223915"/>
            <a:ext cx="1678665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 tsp Ballast Sand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 mg/L AD313P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 NTU</a:t>
            </a:r>
          </a:p>
        </p:txBody>
      </p:sp>
    </p:spTree>
    <p:extLst>
      <p:ext uri="{BB962C8B-B14F-4D97-AF65-F5344CB8AC3E}">
        <p14:creationId xmlns:p14="http://schemas.microsoft.com/office/powerpoint/2010/main" val="4268363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2204375-2A3A-407A-A307-90CEF5AC9C53" descr="Image of water flowing through channel.">
            <a:extLst>
              <a:ext uri="{FF2B5EF4-FFF2-40B4-BE49-F238E27FC236}">
                <a16:creationId xmlns:a16="http://schemas.microsoft.com/office/drawing/2014/main" id="{BACFB739-1847-486E-B5A4-40CA704CCF4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40" b="2"/>
          <a:stretch/>
        </p:blipFill>
        <p:spPr bwMode="auto">
          <a:xfrm>
            <a:off x="4117521" y="10"/>
            <a:ext cx="80744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C44C3F-2DBF-4554-8897-363DD05B7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54" y="365125"/>
            <a:ext cx="551477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Source Water: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Putah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South Canal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E601C3-C4E3-4564-966C-42401B65B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346" y="2022601"/>
            <a:ext cx="4387825" cy="4154361"/>
          </a:xfrm>
        </p:spPr>
        <p:txBody>
          <a:bodyPr vert="horz" lIns="91440" tIns="45720" rIns="91440" bIns="45720" rtlCol="0">
            <a:normAutofit/>
          </a:bodyPr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 Water Characteristics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2.75 NTU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8.14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85.9%, UVA: 0.065/cm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0.25 NTU</a:t>
            </a: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88.1%, UVA: 0.054/cm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112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s of settling, settled water turbidity is taken.">
            <a:extLst>
              <a:ext uri="{FF2B5EF4-FFF2-40B4-BE49-F238E27FC236}">
                <a16:creationId xmlns:a16="http://schemas.microsoft.com/office/drawing/2014/main" id="{C843544F-107C-4526-B758-04D6679A09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40A78D-E728-4C53-8B6E-6A3B8ABC4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47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2 min (110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3 min (60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Alum/AD313P/9810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w/CO2, target 7.5 pH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565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.  After 1-minute settling, 25 mL is syringed for filterability and %UVT/UVA analysis. ">
            <a:extLst>
              <a:ext uri="{FF2B5EF4-FFF2-40B4-BE49-F238E27FC236}">
                <a16:creationId xmlns:a16="http://schemas.microsoft.com/office/drawing/2014/main" id="{D59F6EA8-7AC9-44F5-89B3-073EAD87F9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AED44E-A8EE-4F9C-A5CE-405027E1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 End of 5-minute flocculation duration. </a:t>
            </a:r>
            <a:b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1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17C2471-98CA-4C13-B051-AB90E2BDC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70948" y="43070"/>
            <a:ext cx="1678665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CO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 tsp Ballast Sand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 mg/L AD313P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A958D3-E32C-45A4-9B11-714465028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83350" y="43070"/>
            <a:ext cx="1678665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CO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 tsp Ballast Sand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 mg/L AD313P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18FC08-032C-4747-9F59-EE58FF4D2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95752" y="43069"/>
            <a:ext cx="1678665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CO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3.8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 tsp Ballast Sand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 mg/L AD313P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2BCDEE-32AF-4234-8512-955F88A5D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05607" y="43068"/>
            <a:ext cx="1678665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CO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 tsp Ballast Sand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 mg/L AD313P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 NTU</a:t>
            </a:r>
          </a:p>
        </p:txBody>
      </p:sp>
    </p:spTree>
    <p:extLst>
      <p:ext uri="{BB962C8B-B14F-4D97-AF65-F5344CB8AC3E}">
        <p14:creationId xmlns:p14="http://schemas.microsoft.com/office/powerpoint/2010/main" val="443588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s of settling, settled water turbidity is taken.">
            <a:extLst>
              <a:ext uri="{FF2B5EF4-FFF2-40B4-BE49-F238E27FC236}">
                <a16:creationId xmlns:a16="http://schemas.microsoft.com/office/drawing/2014/main" id="{A2D0CF15-60BD-446A-A673-F5DC74E127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1EDA7E-93CC-48D7-9AB6-C8C90E1C9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011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2 min (110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3 min (60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9800/AD313P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094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.  After 1-minute settling, 25 mL is syringed for filterability and %UVT/UVA analysis. ">
            <a:extLst>
              <a:ext uri="{FF2B5EF4-FFF2-40B4-BE49-F238E27FC236}">
                <a16:creationId xmlns:a16="http://schemas.microsoft.com/office/drawing/2014/main" id="{FA8F7EB5-565B-43B3-B417-096E52A6C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D28D4-9459-46C2-A991-C091AAD84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 End of 5-minute flocculation duration. </a:t>
            </a:r>
            <a:b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1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5658FA6-499E-4A67-94E3-89666A352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9255" y="110570"/>
            <a:ext cx="167866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 tsp Ballast Sand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 mg/L AD313P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25C00B-373C-4822-813F-D5445F182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97735" y="89270"/>
            <a:ext cx="167866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 tsp Ballast Sand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 mg/L AD313P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5745BA-3ABB-44C4-8A6B-90472E50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08931" y="86927"/>
            <a:ext cx="167866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 tsp Ballast Sand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 mg/L AD313P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53A7F8-B426-4527-BC25-E15BE2053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20127" y="110570"/>
            <a:ext cx="167866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 tsp Ballast Sand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 mg/L AD313P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 NTU</a:t>
            </a:r>
          </a:p>
        </p:txBody>
      </p:sp>
    </p:spTree>
    <p:extLst>
      <p:ext uri="{BB962C8B-B14F-4D97-AF65-F5344CB8AC3E}">
        <p14:creationId xmlns:p14="http://schemas.microsoft.com/office/powerpoint/2010/main" val="794976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s of settling, settled water turbidity is taken.">
            <a:extLst>
              <a:ext uri="{FF2B5EF4-FFF2-40B4-BE49-F238E27FC236}">
                <a16:creationId xmlns:a16="http://schemas.microsoft.com/office/drawing/2014/main" id="{B33D27FA-6B7A-4ED6-96E2-262094DC55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4BF2C5-0430-4389-A555-F1826B9AB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After 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01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224554"/>
          </a:xfrm>
        </p:spPr>
        <p:txBody>
          <a:bodyPr>
            <a:normAutofit fontScale="90000"/>
          </a:bodyPr>
          <a:lstStyle/>
          <a:p>
            <a:r>
              <a:rPr lang="en-US" dirty="0"/>
              <a:t>Jars 21-24 Test</a:t>
            </a:r>
            <a:br>
              <a:rPr lang="en-US" dirty="0"/>
            </a:br>
            <a:r>
              <a:rPr lang="en-US" u="sng" dirty="0"/>
              <a:t>Coagulants</a:t>
            </a:r>
            <a:br>
              <a:rPr lang="en-US" dirty="0"/>
            </a:br>
            <a:r>
              <a:rPr lang="en-US" dirty="0"/>
              <a:t>9800/9890/AD313P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193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.  After 1-minute settling, 25 mL is syringed for filterability and %UVT/UVA analysis. ">
            <a:extLst>
              <a:ext uri="{FF2B5EF4-FFF2-40B4-BE49-F238E27FC236}">
                <a16:creationId xmlns:a16="http://schemas.microsoft.com/office/drawing/2014/main" id="{1B495976-3A0D-4401-AB79-3D2022ABF2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0CD1D-9904-4546-B785-C3A047A6F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 End of 5-minute flocculation duration. </a:t>
            </a:r>
            <a:b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1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8CC725D-35ED-4640-B03E-CD792D8D0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74000" y="23819"/>
            <a:ext cx="1678665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 tsp Ballast Sand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 mg/L AD313P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E74074-B0FE-49CA-86B2-B937F9C61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96213" y="7408"/>
            <a:ext cx="1678665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 tsp Ballast Sand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 mg/L AD313P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FCC2A1-722F-408B-BA73-DEA9D5854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22296" y="37882"/>
            <a:ext cx="1678665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 tsp Ballast Sand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 mg/L AD313P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338C99-71AD-4117-B080-62D03A6B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31964" y="49602"/>
            <a:ext cx="1678665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 tsp Ballast Sand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 mg/L AD313P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 NTU</a:t>
            </a:r>
          </a:p>
        </p:txBody>
      </p:sp>
    </p:spTree>
    <p:extLst>
      <p:ext uri="{BB962C8B-B14F-4D97-AF65-F5344CB8AC3E}">
        <p14:creationId xmlns:p14="http://schemas.microsoft.com/office/powerpoint/2010/main" val="1164840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s of settling, settled water turbidity is taken.">
            <a:extLst>
              <a:ext uri="{FF2B5EF4-FFF2-40B4-BE49-F238E27FC236}">
                <a16:creationId xmlns:a16="http://schemas.microsoft.com/office/drawing/2014/main" id="{BC0D80AA-65EB-4576-AF34-B9CA889201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9A99EB-6AB6-4300-A7A2-71983CFA7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After 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72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7B36D2-588A-44E9-9468-A093D4AEB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>
                <a:solidFill>
                  <a:srgbClr val="FFFFFF"/>
                </a:solidFill>
              </a:rPr>
              <a:t>Actiflo Microsand Ballasted ClarificationTreatment</a:t>
            </a: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 descr="Aerial photo of treatment plant site.">
            <a:extLst>
              <a:ext uri="{FF2B5EF4-FFF2-40B4-BE49-F238E27FC236}">
                <a16:creationId xmlns:a16="http://schemas.microsoft.com/office/drawing/2014/main" id="{D128FC44-0CBF-4858-9A7F-6BE65F1979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567" y="2829781"/>
            <a:ext cx="5455917" cy="3191711"/>
          </a:xfrm>
          <a:prstGeom prst="rect">
            <a:avLst/>
          </a:prstGeom>
        </p:spPr>
      </p:pic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of treatment process.">
            <a:extLst>
              <a:ext uri="{FF2B5EF4-FFF2-40B4-BE49-F238E27FC236}">
                <a16:creationId xmlns:a16="http://schemas.microsoft.com/office/drawing/2014/main" id="{D6EAF397-131D-4B63-9FD4-3972090D2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5073" y="2838166"/>
            <a:ext cx="5455917" cy="317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97462B2-4487-41D9-8947-132D1047A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97218" y="3429000"/>
            <a:ext cx="379828" cy="7772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54188F-AEF2-42A6-86AA-EB478954A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46720" y="3429000"/>
            <a:ext cx="506437" cy="298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28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1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46" y="65989"/>
            <a:ext cx="10948458" cy="69758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Testing – Procedures for </a:t>
            </a:r>
            <a:r>
              <a:rPr lang="en-US" sz="4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Actiflo</a:t>
            </a:r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1-Liter Jars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42" y="829560"/>
            <a:ext cx="11972040" cy="580691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ballast sand (1/2 tsp/liter) and nonionic polymer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paddled speed to 110 RPM for 2 minutes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paddle speed to 60 RPM for 3 minutes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 paddles out of water and settled for 1 minute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Filtered through 1.2 um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membrane into cuvette (drip rate, 15 mL/90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 or 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9867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86535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1500481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2278173"/>
            <a:ext cx="11665259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4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</a:t>
            </a:r>
          </a:p>
        </p:txBody>
      </p:sp>
      <p:pic>
        <p:nvPicPr>
          <p:cNvPr id="4" name="Picture 3" descr="An image of a 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" r="-2" b="28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6090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521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89450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166327"/>
            <a:ext cx="5967953" cy="532654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8.2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0.5 mg/L AD313P added manually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Alum:  76 mg/L as Alum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6.8 w/acetic acid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0.5 mg/L AD313P added manually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ACH (9800):  56 mg/L as product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w/acetic acid</a:t>
            </a:r>
          </a:p>
        </p:txBody>
      </p:sp>
      <p:pic>
        <p:nvPicPr>
          <p:cNvPr id="7" name="Picture 6" descr="An image of a Laboratory Charged Analyzer (LCA) that measures negative charged particles.  Coagulant is injected until the charged particles are neutralized.">
            <a:extLst>
              <a:ext uri="{FF2B5EF4-FFF2-40B4-BE49-F238E27FC236}">
                <a16:creationId xmlns:a16="http://schemas.microsoft.com/office/drawing/2014/main" id="{1F4BC555-86D8-424F-89B4-32CA67942A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2699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55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671"/>
            <a:ext cx="10515600" cy="1018094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Used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15678"/>
            <a:ext cx="5097780" cy="425752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9810 (NTU Technologies)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Chlorohydrate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Water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5% Proprietary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 – 1.34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Chlorohydrate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 – 1.34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1715678"/>
            <a:ext cx="5097780" cy="471340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9890 (NTU Technologies)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Chlorohydrate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Water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20% Proprietary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 – 1.34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Aluminum Sulfate (Alum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/>
              <a:t>48.24%  Aluminum Sulfate, 8.2% Al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3</a:t>
            </a:r>
            <a:endParaRPr lang="en-US" sz="2400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/>
              <a:t>SG = 1.34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AD313P Acrylamide Polymer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(NTU Technologies)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Nonionic polymer</a:t>
            </a:r>
          </a:p>
        </p:txBody>
      </p:sp>
    </p:spTree>
    <p:extLst>
      <p:ext uri="{BB962C8B-B14F-4D97-AF65-F5344CB8AC3E}">
        <p14:creationId xmlns:p14="http://schemas.microsoft.com/office/powerpoint/2010/main" val="3598714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  Aluminum Sulfate is reported as Alum.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or 0.1 percent strength using 100 and/or 200 mL volumetric flasks.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272407"/>
              </p:ext>
            </p:extLst>
          </p:nvPr>
        </p:nvGraphicFramePr>
        <p:xfrm>
          <a:off x="131976" y="1444283"/>
          <a:ext cx="11962612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2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5973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498862">
                  <a:extLst>
                    <a:ext uri="{9D8B030D-6E8A-4147-A177-3AD203B41FA5}">
                      <a16:colId xmlns:a16="http://schemas.microsoft.com/office/drawing/2014/main" val="723571575"/>
                    </a:ext>
                  </a:extLst>
                </a:gridCol>
                <a:gridCol w="1630837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640264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820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74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072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07621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Ballast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Sand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@ Floc1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AD313P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@ Floc1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 Floc2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½ tsp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½ tsp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0.052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½ tsp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½ tsp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½ tsp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91272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½ tsp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7192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½ tsp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444870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½ tsp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324389433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23AFC211-3A93-4D35-ABDF-9B8CB1DE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14" y="119063"/>
            <a:ext cx="11400455" cy="1325562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Fairfield: Jar Test 1-8 Results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Flash 1 min (200 RPM), Floc1 2 min (110 RPM), Floc2 3 min (60 RPM)</a:t>
            </a:r>
          </a:p>
        </p:txBody>
      </p:sp>
    </p:spTree>
    <p:extLst>
      <p:ext uri="{BB962C8B-B14F-4D97-AF65-F5344CB8AC3E}">
        <p14:creationId xmlns:p14="http://schemas.microsoft.com/office/powerpoint/2010/main" val="2099177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617695"/>
              </p:ext>
            </p:extLst>
          </p:nvPr>
        </p:nvGraphicFramePr>
        <p:xfrm>
          <a:off x="131976" y="1444283"/>
          <a:ext cx="11962612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0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522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498862">
                  <a:extLst>
                    <a:ext uri="{9D8B030D-6E8A-4147-A177-3AD203B41FA5}">
                      <a16:colId xmlns:a16="http://schemas.microsoft.com/office/drawing/2014/main" val="723571575"/>
                    </a:ext>
                  </a:extLst>
                </a:gridCol>
                <a:gridCol w="1630837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640264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820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74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072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07621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Ballast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Sand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@ Floc1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AD313P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@ Floc1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½ tsp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½ tsp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½ tsp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½ tsp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23AFC211-3A93-4D35-ABDF-9B8CB1DE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14" y="119063"/>
            <a:ext cx="11400455" cy="1325562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Fairfield: Jar Test 9-12 Results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Flash 1 min (200 RPM), Floc1 2 min (110 RPM), Floc2 3 min (60 RPM)</a:t>
            </a:r>
          </a:p>
        </p:txBody>
      </p:sp>
    </p:spTree>
    <p:extLst>
      <p:ext uri="{BB962C8B-B14F-4D97-AF65-F5344CB8AC3E}">
        <p14:creationId xmlns:p14="http://schemas.microsoft.com/office/powerpoint/2010/main" val="2371272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2790</Words>
  <Application>Microsoft Office PowerPoint</Application>
  <PresentationFormat>Widescreen</PresentationFormat>
  <Paragraphs>644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City of Fairfield CA4810003 Solano County Jar Test</vt:lpstr>
      <vt:lpstr>Source Water: Putah South Canal</vt:lpstr>
      <vt:lpstr>Actiflo Microsand Ballasted ClarificationTreatment</vt:lpstr>
      <vt:lpstr>UVT/UVA</vt:lpstr>
      <vt:lpstr>Laboratory Charge Analyzer</vt:lpstr>
      <vt:lpstr>Coagulant Used for Jar Testing</vt:lpstr>
      <vt:lpstr>Coagulant Information</vt:lpstr>
      <vt:lpstr>City of Fairfield: Jar Test 1-8 Results Flash 1 min (200 RPM), Floc1 2 min (110 RPM), Floc2 3 min (60 RPM)</vt:lpstr>
      <vt:lpstr>City of Fairfield: Jar Test 9-12 Results Flash 1 min (200 RPM), Floc1 2 min (110 RPM), Floc2 3 min (60 RPM)</vt:lpstr>
      <vt:lpstr>City of Fairfield: Jar Test 13-16 Results Flash 1 min (200 RPM), Floc1 2 min (110 RPM), Floc2 3 min (60 RPM) CO2 added to target pH to 7.5.</vt:lpstr>
      <vt:lpstr>City of Fairfield: Jar Test 17-24 Results Flash 1 min (200 RPM), Floc1 2 min (110 RPM), Floc2 3 min (60 RPM)</vt:lpstr>
      <vt:lpstr>Jars 1-4 Test Flash Mix 60 Sec (200 RPM) Floc Mix 2 min (110 RPM) Floc Mix 3 min (60 RPM)  Applied Coagulants  Alum/AD313P </vt:lpstr>
      <vt:lpstr>Jars 1-4:  End of 5-minute flocculation duration.  After 1 min of settling, 25 mL is syringed for filterability and %UVT/UVA. </vt:lpstr>
      <vt:lpstr>Jars 1-4: After 5-minutes of settling, settled water turbidity is taken.</vt:lpstr>
      <vt:lpstr>Jars 5-8 Test Flash Mix 60 Sec (200 RPM) Floc Mix 2 min (110 RPM) Floc Mix 3 min (60 RPM)  Applied Coagulants  Alum/AD313P/9810 </vt:lpstr>
      <vt:lpstr>Jars 5-8:  End of 5-minute flocculation duration.  After 1 min of settling, 25 mL is syringed for filterability and %UVT/UVA. </vt:lpstr>
      <vt:lpstr>Jars 5-8: After 5-minutes of settling, settled water turbidity is taken. </vt:lpstr>
      <vt:lpstr>Jars 9-12 Test Flash Mix 60 Sec (200 RPM) Floc Mix 2 min (110 RPM) Floc Mix 3 min (60 RPM)  Applied Coagulants  Alum/AD313P/9810 </vt:lpstr>
      <vt:lpstr>Jars 9-12:  End of 5-minute flocculation duration.  After 1 min of settling, 25 mL is syringed for filterability and %UVT/UVA. </vt:lpstr>
      <vt:lpstr>Jars 9-12: After 5-minutes of settling, settled water turbidity is taken. </vt:lpstr>
      <vt:lpstr>Jars 13-16 Test Flash Mix 60 Sec (200 RPM) Floc Mix 2 min (110 RPM) Floc Mix 3 min (60 RPM)  Applied Coagulants  Alum/AD313P/9810 w/CO2, target 7.5 pH </vt:lpstr>
      <vt:lpstr>Jars 13-16:  End of 5-minute flocculation duration.  After 1 min of settling, 25 mL is syringed for filterability and %UVT/UVA. </vt:lpstr>
      <vt:lpstr>Jars 13-16: After 5-minutes of settling, settled water turbidity is taken. </vt:lpstr>
      <vt:lpstr>Jars 17-20 Test Flash Mix 60 Sec (200 RPM) Floc Mix 2 min (110 RPM) Floc Mix 3 min (60 RPM)  Applied Coagulants  9800/AD313P </vt:lpstr>
      <vt:lpstr>Jars 17-20:  End of 5-minute flocculation duration.  After 1 min of settling, 25 mL is syringed for filterability and %UVT/UVA. </vt:lpstr>
      <vt:lpstr>Jars 17-20: After 5-minutes of settling, settled water turbidity is taken. </vt:lpstr>
      <vt:lpstr>Jars 21-24 Test Coagulants 9800/9890/AD313P </vt:lpstr>
      <vt:lpstr>Jars 21-24:  End of 5-minute flocculation duration.  After 1 min of settling, 25 mL is syringed for filterability and %UVT/UVA. </vt:lpstr>
      <vt:lpstr>Jars 21-24: After 5-minutes of settling, settled water turbidity is taken. </vt:lpstr>
      <vt:lpstr>Jar Testing – Procedures for Actiflo, 1-Liter Jars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Fairfield CA481000 Solano County Jar Test</dc:title>
  <dc:creator>Guy Schott</dc:creator>
  <cp:lastModifiedBy>Schott, Guy@Waterboards</cp:lastModifiedBy>
  <cp:revision>6</cp:revision>
  <dcterms:created xsi:type="dcterms:W3CDTF">2020-05-10T01:02:42Z</dcterms:created>
  <dcterms:modified xsi:type="dcterms:W3CDTF">2020-05-12T16:51:13Z</dcterms:modified>
</cp:coreProperties>
</file>