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631" r:id="rId2"/>
    <p:sldId id="1637" r:id="rId3"/>
    <p:sldId id="732" r:id="rId4"/>
    <p:sldId id="1541" r:id="rId5"/>
    <p:sldId id="1591" r:id="rId6"/>
    <p:sldId id="1322" r:id="rId7"/>
    <p:sldId id="1524" r:id="rId8"/>
    <p:sldId id="1639" r:id="rId9"/>
    <p:sldId id="1127" r:id="rId10"/>
    <p:sldId id="1522" r:id="rId11"/>
    <p:sldId id="1559" r:id="rId12"/>
    <p:sldId id="1593" r:id="rId13"/>
    <p:sldId id="1638" r:id="rId14"/>
    <p:sldId id="1640" r:id="rId15"/>
    <p:sldId id="1641" r:id="rId16"/>
    <p:sldId id="1500" r:id="rId17"/>
    <p:sldId id="1389" r:id="rId18"/>
    <p:sldId id="1390" r:id="rId19"/>
    <p:sldId id="1399" r:id="rId20"/>
    <p:sldId id="1592" r:id="rId21"/>
    <p:sldId id="1056" r:id="rId22"/>
    <p:sldId id="1057" r:id="rId23"/>
    <p:sldId id="1058" r:id="rId24"/>
    <p:sldId id="1599" r:id="rId25"/>
    <p:sldId id="1600" r:id="rId26"/>
    <p:sldId id="1601" r:id="rId27"/>
    <p:sldId id="1602" r:id="rId28"/>
    <p:sldId id="1603" r:id="rId29"/>
    <p:sldId id="1604" r:id="rId30"/>
    <p:sldId id="1605" r:id="rId31"/>
    <p:sldId id="1606" r:id="rId32"/>
    <p:sldId id="1607" r:id="rId33"/>
    <p:sldId id="1609" r:id="rId34"/>
    <p:sldId id="1613" r:id="rId35"/>
    <p:sldId id="1610" r:id="rId36"/>
    <p:sldId id="1651" r:id="rId37"/>
    <p:sldId id="1650" r:id="rId38"/>
    <p:sldId id="1647" r:id="rId39"/>
    <p:sldId id="1648" r:id="rId40"/>
    <p:sldId id="1649" r:id="rId41"/>
    <p:sldId id="1646" r:id="rId42"/>
    <p:sldId id="1643" r:id="rId43"/>
    <p:sldId id="1644" r:id="rId44"/>
    <p:sldId id="1645" r:id="rId45"/>
    <p:sldId id="1154" r:id="rId46"/>
    <p:sldId id="1155" r:id="rId47"/>
    <p:sldId id="1129" r:id="rId48"/>
    <p:sldId id="1148" r:id="rId49"/>
    <p:sldId id="1156" r:id="rId50"/>
    <p:sldId id="1157" r:id="rId5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347" autoAdjust="0"/>
  </p:normalViewPr>
  <p:slideViewPr>
    <p:cSldViewPr snapToGrid="0">
      <p:cViewPr varScale="1">
        <p:scale>
          <a:sx n="106" d="100"/>
          <a:sy n="106" d="100"/>
        </p:scale>
        <p:origin x="114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CA2810005, Napa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June 20, 2022</a:t>
            </a:r>
          </a:p>
        </p:txBody>
      </p:sp>
      <p:pic>
        <p:nvPicPr>
          <p:cNvPr id="5" name="Picture 4" descr="Image of jar testing equipment.">
            <a:extLst>
              <a:ext uri="{FF2B5EF4-FFF2-40B4-BE49-F238E27FC236}">
                <a16:creationId xmlns:a16="http://schemas.microsoft.com/office/drawing/2014/main" id="{3DCDDA2E-D096-D40C-812B-83246125C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3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5781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North Bay Aqueduct</a:t>
            </a:r>
            <a:b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Optimum Dose/Coagulants for Filtrate Jars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918633"/>
              </p:ext>
            </p:extLst>
          </p:nvPr>
        </p:nvGraphicFramePr>
        <p:xfrm>
          <a:off x="110835" y="1819127"/>
          <a:ext cx="11914905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791">
                  <a:extLst>
                    <a:ext uri="{9D8B030D-6E8A-4147-A177-3AD203B41FA5}">
                      <a16:colId xmlns:a16="http://schemas.microsoft.com/office/drawing/2014/main" val="654782570"/>
                    </a:ext>
                  </a:extLst>
                </a:gridCol>
                <a:gridCol w="959223">
                  <a:extLst>
                    <a:ext uri="{9D8B030D-6E8A-4147-A177-3AD203B41FA5}">
                      <a16:colId xmlns:a16="http://schemas.microsoft.com/office/drawing/2014/main" val="525954911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39820008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6263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  <a:gridCol w="1097764">
                  <a:extLst>
                    <a:ext uri="{9D8B030D-6E8A-4147-A177-3AD203B41FA5}">
                      <a16:colId xmlns:a16="http://schemas.microsoft.com/office/drawing/2014/main" val="3718697246"/>
                    </a:ext>
                  </a:extLst>
                </a:gridCol>
              </a:tblGrid>
              <a:tr h="377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4217615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920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2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612016"/>
              </p:ext>
            </p:extLst>
          </p:nvPr>
        </p:nvGraphicFramePr>
        <p:xfrm>
          <a:off x="110836" y="1432628"/>
          <a:ext cx="1152184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192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36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560934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65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01301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20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8170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1.84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411475"/>
              </p:ext>
            </p:extLst>
          </p:nvPr>
        </p:nvGraphicFramePr>
        <p:xfrm>
          <a:off x="110836" y="1432628"/>
          <a:ext cx="1152184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444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4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7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030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  <a:endParaRPr lang="en-US" sz="22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27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838578"/>
              </p:ext>
            </p:extLst>
          </p:nvPr>
        </p:nvGraphicFramePr>
        <p:xfrm>
          <a:off x="110836" y="1432628"/>
          <a:ext cx="1152184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0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192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128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02609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39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51438"/>
              </p:ext>
            </p:extLst>
          </p:nvPr>
        </p:nvGraphicFramePr>
        <p:xfrm>
          <a:off x="110835" y="1432628"/>
          <a:ext cx="1191490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65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264024">
                  <a:extLst>
                    <a:ext uri="{9D8B030D-6E8A-4147-A177-3AD203B41FA5}">
                      <a16:colId xmlns:a16="http://schemas.microsoft.com/office/drawing/2014/main" val="2183828402"/>
                    </a:ext>
                  </a:extLst>
                </a:gridCol>
                <a:gridCol w="1013011">
                  <a:extLst>
                    <a:ext uri="{9D8B030D-6E8A-4147-A177-3AD203B41FA5}">
                      <a16:colId xmlns:a16="http://schemas.microsoft.com/office/drawing/2014/main" val="2363573662"/>
                    </a:ext>
                  </a:extLst>
                </a:gridCol>
                <a:gridCol w="120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6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138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88905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(SO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*14.3H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17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455DCD-5923-486E-A3BD-8D15F4B587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7433130-39C2-B16F-F107-F3B20BBB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88F4FE-CA56-D7F8-11B9-1336B5BD6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0376" y="2881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AF127-BA65-7D6B-09A6-756F14463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6329" y="2881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AE797-CA61-29B9-3696-2089B3BD6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3801" y="2881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88C4B-E56D-3CE8-5FF5-52787447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2155" y="28814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1.47NTU</a:t>
            </a:r>
          </a:p>
        </p:txBody>
      </p:sp>
    </p:spTree>
    <p:extLst>
      <p:ext uri="{BB962C8B-B14F-4D97-AF65-F5344CB8AC3E}">
        <p14:creationId xmlns:p14="http://schemas.microsoft.com/office/powerpoint/2010/main" val="248326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878" y="5186423"/>
            <a:ext cx="11467321" cy="111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pic>
        <p:nvPicPr>
          <p:cNvPr id="7" name="Picture 6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B69E619-1505-B311-72E6-EE4C68CA6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F8DF6F6-DE8B-7987-9ADE-AD275682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127850-0B03-9100-4112-5C3CADD40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8681" y="6402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3.66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ABBF8-4C79-98F6-8016-EB79AD73A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4634" y="6402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2.66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3AB25F-1FF6-4EDA-9FC3-61527C2B1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2106" y="6402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2.46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5D7ED-BB06-B5FD-79EA-1FB7B261E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0460" y="6402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1.47NTU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9BB3-BF58-CBA3-1028-A4DC82D3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283"/>
            <a:ext cx="10515600" cy="998374"/>
          </a:xfrm>
        </p:spPr>
        <p:txBody>
          <a:bodyPr/>
          <a:lstStyle/>
          <a:p>
            <a:r>
              <a:rPr lang="en-US" dirty="0"/>
              <a:t>Source – North Bay Aqueduct</a:t>
            </a:r>
          </a:p>
        </p:txBody>
      </p:sp>
      <p:sp>
        <p:nvSpPr>
          <p:cNvPr id="3" name="Picture1" descr="Image of Barker Slough and Pumping Station">
            <a:extLst>
              <a:ext uri="{FF2B5EF4-FFF2-40B4-BE49-F238E27FC236}">
                <a16:creationId xmlns:a16="http://schemas.microsoft.com/office/drawing/2014/main" id="{A2A6AD6B-1D80-4199-4A75-6B861C63379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916411" y="1336125"/>
            <a:ext cx="7132665" cy="534459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1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4BEC028-0440-FD84-A809-9701F8494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FBF095-87AD-FC75-E4C4-125387A1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7150" y="2177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64E7E-316E-24E8-88BB-F6E9A9CA6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9570" y="2177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1.99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B3AA23-273E-EAF4-AEA1-C2B4ABFFA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5371" y="2177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2BDF3A-AFD1-2EB8-06C9-7F514219D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6347" y="21771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1.77 NTU</a:t>
            </a:r>
          </a:p>
        </p:txBody>
      </p:sp>
    </p:spTree>
    <p:extLst>
      <p:ext uri="{BB962C8B-B14F-4D97-AF65-F5344CB8AC3E}">
        <p14:creationId xmlns:p14="http://schemas.microsoft.com/office/powerpoint/2010/main" val="2519972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86423"/>
            <a:ext cx="1137401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584F595A-A194-058A-C84E-7AA15BACE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D6832DD1-8FFA-683B-3175-7A4419ED6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75CCCE-CB6D-8BB4-FDD9-C31A497F0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7150" y="832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10.6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6C854-6F66-1CD2-E91A-0A33EDCAA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9570" y="832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D88E1C-EB14-2C05-4B8C-846FE0921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5371" y="832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261FA-6EAA-A175-50E8-169983736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6347" y="832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1.77 NTU</a:t>
            </a:r>
          </a:p>
        </p:txBody>
      </p:sp>
    </p:spTree>
    <p:extLst>
      <p:ext uri="{BB962C8B-B14F-4D97-AF65-F5344CB8AC3E}">
        <p14:creationId xmlns:p14="http://schemas.microsoft.com/office/powerpoint/2010/main" val="24293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45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565F41D-1DB7-267A-1D89-F95FDC2D7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99DEC-DA20-BC63-FA34-036F5EAB5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5847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4BD1E-5C22-23E9-CF22-11E82C577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4200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1.74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E21B5-B456-B400-15F7-D27C3C22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1165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3D5780-A7F1-4968-1DE3-F1F79844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8130" y="1142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2.12 NTU</a:t>
            </a:r>
          </a:p>
        </p:txBody>
      </p:sp>
    </p:spTree>
    <p:extLst>
      <p:ext uri="{BB962C8B-B14F-4D97-AF65-F5344CB8AC3E}">
        <p14:creationId xmlns:p14="http://schemas.microsoft.com/office/powerpoint/2010/main" val="325638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5186423"/>
            <a:ext cx="11457992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7685B27-B76A-CA36-0901-553C5B6A13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E4F0C05-9B7B-7DD9-5609-0E495E758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D71E2-C16D-F573-285E-2F4C4A3E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10976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F4706-1678-6D8A-55D7-26B2A2934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15540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47AEFC-D858-60C2-F07D-A9C00FE22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3212" y="1112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1.93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0BCC1-29AE-ACCD-E220-16456EA6B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50177" y="11428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2.12 NTU</a:t>
            </a:r>
          </a:p>
        </p:txBody>
      </p:sp>
    </p:spTree>
    <p:extLst>
      <p:ext uri="{BB962C8B-B14F-4D97-AF65-F5344CB8AC3E}">
        <p14:creationId xmlns:p14="http://schemas.microsoft.com/office/powerpoint/2010/main" val="24845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Alum/8170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5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C0A2408-D6E9-4368-A2F0-033A3053D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5C080C-5FC3-21CB-5271-6AD0CBF0F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4410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1.42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1AD803-E242-756F-4BAC-2C9A4BDA0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1728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08528A-A791-2C82-AAA7-A778A87B6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0762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B493A2-77B6-9B78-E86A-335F36B8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9796" y="4591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1.68 NTU</a:t>
            </a:r>
          </a:p>
        </p:txBody>
      </p:sp>
    </p:spTree>
    <p:extLst>
      <p:ext uri="{BB962C8B-B14F-4D97-AF65-F5344CB8AC3E}">
        <p14:creationId xmlns:p14="http://schemas.microsoft.com/office/powerpoint/2010/main" val="13418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Conventional and Membrane Treatment Plants</a:t>
            </a:r>
          </a:p>
        </p:txBody>
      </p:sp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5186423"/>
            <a:ext cx="1160728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C9008021-83E2-DFA2-5E81-D360AFED9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CFA0E77-933E-CC7F-8540-9C7DFDB97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F69AA6-D0E3-5812-F24A-EFCBFCDE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01588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1.42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A6620-00D5-68A9-023F-234DF785D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1705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FE4C0-146F-6EE8-9A16-7CAF8EABC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6644" y="66408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1.84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95D124-2931-F5A4-BEB5-13EE617DD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96077" y="45912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mg/L 8170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1.68 NTU</a:t>
            </a:r>
          </a:p>
        </p:txBody>
      </p:sp>
    </p:spTree>
    <p:extLst>
      <p:ext uri="{BB962C8B-B14F-4D97-AF65-F5344CB8AC3E}">
        <p14:creationId xmlns:p14="http://schemas.microsoft.com/office/powerpoint/2010/main" val="1719878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18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" y="5186423"/>
            <a:ext cx="1155129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9110E15-E0CB-1860-3429-4E7720DED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0E32B-A78F-CCC4-CE11-36C83745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157" y="9440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628095-CC6D-11F6-74EA-BAAEBD10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733" y="9440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58D1DD-5E7B-79FC-FEA9-BA8DA27A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0048" y="9440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5AE6F1-6E7B-6D40-B69D-1342A737A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9390" y="9440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</p:spTree>
    <p:extLst>
      <p:ext uri="{BB962C8B-B14F-4D97-AF65-F5344CB8AC3E}">
        <p14:creationId xmlns:p14="http://schemas.microsoft.com/office/powerpoint/2010/main" val="59036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95" y="5186423"/>
            <a:ext cx="1170419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 25 mL is syringed for filterability and %UVT/UVA.</a:t>
            </a:r>
          </a:p>
        </p:txBody>
      </p:sp>
      <p:pic>
        <p:nvPicPr>
          <p:cNvPr id="3" name="Picture 2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21F9B0D1-788D-07E1-C60F-9C5AC3BB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3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F6B57CF-C9A9-3B87-CF1D-DA0820251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555E6-98F5-EFF9-4024-E569B7F5D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157" y="290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1.08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F7F38-BF4E-D740-15AF-2546BD4BF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8733" y="290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1.32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88FC0-785D-965D-BB7B-A8D072AC2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0048" y="290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AD04E-34E1-36BE-90E5-8D9621EC5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59390" y="2908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</p:spTree>
    <p:extLst>
      <p:ext uri="{BB962C8B-B14F-4D97-AF65-F5344CB8AC3E}">
        <p14:creationId xmlns:p14="http://schemas.microsoft.com/office/powerpoint/2010/main" val="64739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not Available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81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65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45F2F-4FDC-41E9-9D89-63BFF5AA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E73586F6-E67E-37B5-4CAA-00F544BF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1891632-F58F-04A7-3F7E-F70B8E82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0183" y="31833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ECD79-683B-3733-0E30-A1BD27779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995" y="31833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9B746E-1CF5-FC66-2CA4-54788B812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82748" y="31833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16A27E-98C3-C1F7-0BF4-8217DE738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4560" y="31833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671570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5186423"/>
            <a:ext cx="1156995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pic>
        <p:nvPicPr>
          <p:cNvPr id="7" name="Picture 6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AB15D1E8-BA3C-2A1F-0353-B7F7951F1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American Canyon Source &amp; Treated Water Characteristics, June 20, 2022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North Bay Aqueduct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7.70 – 7.92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81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9.06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63.7%,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0.195/cm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0.42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72.4%,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0.139/cm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0643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Settled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1.0 NTU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92.3%,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Post Chlorine Water 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0.08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94.1%,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  <a:endParaRPr lang="en-US" sz="2400" dirty="0"/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52E5FEE-5C28-4AE9-D559-81D4E4BA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5123AC-4F07-5D87-385B-D8E703131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23243" y="1121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290721-FCC2-BA99-C143-114FBDE8F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5055" y="11214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05A8E-31FB-E2CB-6279-80DAE0DE6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5808" y="11214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2DE7C-5FD4-A751-DEFE-7A5F73547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7620" y="11214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</p:spTree>
    <p:extLst>
      <p:ext uri="{BB962C8B-B14F-4D97-AF65-F5344CB8AC3E}">
        <p14:creationId xmlns:p14="http://schemas.microsoft.com/office/powerpoint/2010/main" val="2894240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7% Acid Alum/9800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25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5186423"/>
            <a:ext cx="11597951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pic>
        <p:nvPicPr>
          <p:cNvPr id="21" name="Picture 20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3A9FB65-5809-99EF-E9EB-28F5415B4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709C6-DE3A-AF45-D766-30FA17BCA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8774" y="24863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8481D-F3BC-D423-9BDA-22F9D453A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9476" y="2547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33333-FB27-8903-F5B5-CC7E133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823" y="25475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88289-EAEE-C310-4878-957F9F1A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8390" y="24863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957803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E436D-A92A-46C2-BFEE-B04CDC9D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5186423"/>
            <a:ext cx="1148598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 25 mL is syringed for filterability and %UVT/UVA.</a:t>
            </a:r>
          </a:p>
        </p:txBody>
      </p:sp>
      <p:pic>
        <p:nvPicPr>
          <p:cNvPr id="4" name="Picture 3" descr="An image containing four 1-liter jars after 5-minute settling, 25 mL is syringed for filterability and %UVT/UVA analysis.">
            <a:extLst>
              <a:ext uri="{FF2B5EF4-FFF2-40B4-BE49-F238E27FC236}">
                <a16:creationId xmlns:a16="http://schemas.microsoft.com/office/drawing/2014/main" id="{FD5A524D-679E-21A5-21DB-DADEC6DA2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9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69CB-9C5F-40FB-AF37-FB2620A7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75463C0-E8D7-58C6-2D8D-63E607F6B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7810C5-E9D2-C43B-DA24-0CEFFCE88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81902" y="7830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1.60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6D654-FA27-7919-4959-326F4D5B6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54651" y="844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0.44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6C41A-6D19-B25B-3E16-2D72B4B6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998" y="8442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0.57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E24C0-5A9A-9D60-93F2-93F91BB8C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40835" y="7830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 mg/L H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0.96 NTU</a:t>
            </a:r>
          </a:p>
        </p:txBody>
      </p:sp>
    </p:spTree>
    <p:extLst>
      <p:ext uri="{BB962C8B-B14F-4D97-AF65-F5344CB8AC3E}">
        <p14:creationId xmlns:p14="http://schemas.microsoft.com/office/powerpoint/2010/main" val="2883783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Acid Alum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36.48% Alum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3.25% Al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6.2%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1.30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450 mg/L as Product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Chemtrade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Alum = Reduction 6.99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Nalclear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8170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Polyacrylamide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1 mg/L as Product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065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964"/>
            <a:ext cx="6254496" cy="80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12363"/>
            <a:ext cx="6254496" cy="53805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7.74-7.90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7% Acid Alum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6.6 w/acidic acid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37 mg/L as Alum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7.1 mg/L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9800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44.0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1430274-8041-88C9-E8FF-F2CF22DB60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665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4172</Words>
  <Application>Microsoft Office PowerPoint</Application>
  <PresentationFormat>Widescreen</PresentationFormat>
  <Paragraphs>1007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City of American Canyon CA2810005, Napa County, Jar Test</vt:lpstr>
      <vt:lpstr>Source – North Bay Aqueduct</vt:lpstr>
      <vt:lpstr>Conventional and Membrane Treatment Plants</vt:lpstr>
      <vt:lpstr>City of American Canyon Source &amp; Treated Water Characteristics, June 20, 2022</vt:lpstr>
      <vt:lpstr>Applied Coagulants for Jar Testing (1)</vt:lpstr>
      <vt:lpstr>Applied Coagulants for Jar Testing (2)</vt:lpstr>
      <vt:lpstr>UVT/UVA, pathlength 10 mm</vt:lpstr>
      <vt:lpstr>Laboratory Charge Analyzer</vt:lpstr>
      <vt:lpstr>Coagulant Information</vt:lpstr>
      <vt:lpstr>American Canyon:  Source: North Bay Aqueduct Summary of Optimum Dose/Coagulants for Filtrate Jars</vt:lpstr>
      <vt:lpstr>American Canyon; Jar Test 1 - 8 Results Flash Mix 200 RPM (20 sec); Floc Mix 30 RPM (5 min)</vt:lpstr>
      <vt:lpstr>American Canyon; Jar Test 9 - 16 Results Flash Mix 200 RPM (20 sec); Floc Mix 30 RPM (5 min)</vt:lpstr>
      <vt:lpstr>American Canyon; Jar Test 17 - 20 Results Flash Mix 200 RPM (20 sec); Floc Mix 30 RPM (5 min)</vt:lpstr>
      <vt:lpstr>American Canyon; Jar Test 21 - 24 Results Flash Mix 200 RPM (20 sec); Floc Mix 30 RPM (5 min)</vt:lpstr>
      <vt:lpstr>American Canyon; Jar Test 25 - 32 Results Flash Mix 200 RPM (20 sec); Floc Mix 30 RPM (5 min)</vt:lpstr>
      <vt:lpstr>Jars 1-4 Test Flash Mix 20 Sec (200 RPM) Floc Mix 5 min (30 RPM)    Applied Coagulant  7% Acid Alum </vt:lpstr>
      <vt:lpstr>Jars 1-4:  End of 5-minute flocculation (30 RPM) duration.</vt:lpstr>
      <vt:lpstr>Jars 1-4: After 5 min of settling, 25 mL is syringed for filterability and %UVT/UVA.</vt:lpstr>
      <vt:lpstr>Jars 1-4: After 25-minutes of settling, settled water turbidity is taken.</vt:lpstr>
      <vt:lpstr>Jars 5-8 Test Flash Mix 20 Sec (200 RPM) Floc Mix 5 min (30 RPM)    Applied Coagulant  7% Acid Alum </vt:lpstr>
      <vt:lpstr>Jars 5-8:  End of 5-minute flocculation (30 RPM) duration. </vt:lpstr>
      <vt:lpstr>Jars 5-8: After 5 min of settling, 25 mL is syringed for filterability and %UVT/UVA.</vt:lpstr>
      <vt:lpstr>Jars 5-8: After 25-minutes of settling, settled water turbidity is taken.</vt:lpstr>
      <vt:lpstr>Jars 9-12 Test Flash Mix 20 Sec (200 RPM) Floc Mix 5 min (30 RPM)    Applied Coagulant  7% Acid Alum </vt:lpstr>
      <vt:lpstr>Jars 9-12:  End of 5-minute flocculation (30 RPM) duration. </vt:lpstr>
      <vt:lpstr>Jars 9-12: After 5 min of settling, 25 mL is syringed for filterability and %UVT/UVA.</vt:lpstr>
      <vt:lpstr>Jars 9-12: After 25-minutes of settling, settled water turbidity is taken.</vt:lpstr>
      <vt:lpstr>Jars 13-16 Test Flash Mix 20 Sec (200 RPM) Floc Mix 5 min (30 RPM)    Applied Coagulants  7% Acid Alum/8170 </vt:lpstr>
      <vt:lpstr>Jars 13-16:  End of 5-minute flocculation (30 RPM) duration. </vt:lpstr>
      <vt:lpstr>Jars 13-16: After 5 min of settling, 25 mL is syringed for filterability and %UVT/UVA.</vt:lpstr>
      <vt:lpstr>Jars 13-16: After 25-minutes of settling, settled water turbidity is taken.</vt:lpstr>
      <vt:lpstr>Jars 17-20 Test Flash Mix 20 Sec (200 RPM) Floc Mix 5 min (30 RPM)    Applied Coagulants  9800/9890 </vt:lpstr>
      <vt:lpstr>Jars 17-20: After 5 min of settling, 25 mL is syringed for filterability and %UVT/UVA.</vt:lpstr>
      <vt:lpstr>Jars 17-20: After 5 min of settling,  25 mL is syringed for filterability and %UVT/UVA.</vt:lpstr>
      <vt:lpstr>Jars 17-20: After 25-minutes of settling, settled water turbidity is taken.</vt:lpstr>
      <vt:lpstr>Jars 21-24 Test Flash Mix 20 Sec (200 RPM) Floc Mix 5 min (30 RPM)  Pictures not Available  Applied Coagulant  7% Acid Alum </vt:lpstr>
      <vt:lpstr>Jars 25-28 Test Flash Mix 20 Sec (200 RPM) Floc Mix 5 min (30 RPM)    Applied Coagulant  9800 </vt:lpstr>
      <vt:lpstr>Jars 25-28:  End of 5-minute flocculation (30 RPM) duration. </vt:lpstr>
      <vt:lpstr>Jars 25-28: After 5 min of settling, 25 mL is syringed for filterability and %UVT/UVA.</vt:lpstr>
      <vt:lpstr>Jars 25-28: After 25-minutes of settling, settled water turbidity is taken.</vt:lpstr>
      <vt:lpstr>Jars 29-32 Test Flash Mix 20 Sec (200 RPM) Floc Mix 5 min (30 RPM)    Applied Coagulants  7% Acid Alum/9800 </vt:lpstr>
      <vt:lpstr>Jars 29-32: After 5 min of settling, 25 mL is syringed for filterability and %UVT/UVA.</vt:lpstr>
      <vt:lpstr>Jars 29-32: After 5 min of settling,  25 mL is syringed for filterability and %UVT/UVA.</vt:lpstr>
      <vt:lpstr>Jars 29-32: After 25-minutes of settling, settled water turbidity is taken.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CA2810005, Napa County, Jar Test</dc:title>
  <dc:creator>Schott, Guy@Waterboards</dc:creator>
  <cp:lastModifiedBy>Schott, Guy@Waterboards</cp:lastModifiedBy>
  <cp:revision>21</cp:revision>
  <dcterms:created xsi:type="dcterms:W3CDTF">2021-09-28T20:50:27Z</dcterms:created>
  <dcterms:modified xsi:type="dcterms:W3CDTF">2022-06-24T20:47:05Z</dcterms:modified>
</cp:coreProperties>
</file>