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179" r:id="rId3"/>
    <p:sldId id="1178" r:id="rId4"/>
    <p:sldId id="1153" r:id="rId5"/>
    <p:sldId id="1126" r:id="rId6"/>
    <p:sldId id="1130" r:id="rId7"/>
    <p:sldId id="1127" r:id="rId8"/>
    <p:sldId id="785" r:id="rId9"/>
    <p:sldId id="820" r:id="rId10"/>
    <p:sldId id="1180" r:id="rId11"/>
    <p:sldId id="953" r:id="rId12"/>
    <p:sldId id="816" r:id="rId13"/>
    <p:sldId id="817" r:id="rId14"/>
    <p:sldId id="818" r:id="rId15"/>
    <p:sldId id="1181" r:id="rId16"/>
    <p:sldId id="813" r:id="rId17"/>
    <p:sldId id="814" r:id="rId18"/>
    <p:sldId id="815" r:id="rId19"/>
    <p:sldId id="1182" r:id="rId20"/>
    <p:sldId id="822" r:id="rId21"/>
    <p:sldId id="823" r:id="rId22"/>
    <p:sldId id="824" r:id="rId23"/>
    <p:sldId id="1183" r:id="rId24"/>
    <p:sldId id="827" r:id="rId25"/>
    <p:sldId id="828" r:id="rId26"/>
    <p:sldId id="829" r:id="rId27"/>
    <p:sldId id="1154" r:id="rId28"/>
    <p:sldId id="1155" r:id="rId29"/>
    <p:sldId id="1129" r:id="rId30"/>
    <p:sldId id="1148" r:id="rId31"/>
    <p:sldId id="1156" r:id="rId32"/>
    <p:sldId id="1157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Heritage House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CA2300541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20, 2019</a:t>
            </a:r>
          </a:p>
        </p:txBody>
      </p:sp>
      <p:pic>
        <p:nvPicPr>
          <p:cNvPr id="8" name="Picture 7" descr="Image of Four 1-liter jars during flocculation process.">
            <a:extLst>
              <a:ext uri="{FF2B5EF4-FFF2-40B4-BE49-F238E27FC236}">
                <a16:creationId xmlns:a16="http://schemas.microsoft.com/office/drawing/2014/main" id="{34E21FAA-00CF-4EDE-8675-45365BE19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Heritage House: Jar Test 13-16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30994"/>
              </p:ext>
            </p:extLst>
          </p:nvPr>
        </p:nvGraphicFramePr>
        <p:xfrm>
          <a:off x="492368" y="1402715"/>
          <a:ext cx="11385687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123">
                  <a:extLst>
                    <a:ext uri="{9D8B030D-6E8A-4147-A177-3AD203B41FA5}">
                      <a16:colId xmlns:a16="http://schemas.microsoft.com/office/drawing/2014/main" val="235400981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650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4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B268019-9C64-4182-B646-EFA34EE6A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694D6-866D-4AF2-83DE-7FD5CD5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4994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32F343-E012-4520-A84A-1B9AD32E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878" y="108548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8A9F2-87A0-4037-BF7A-264B42702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8103" y="108548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900D9-056A-459B-98CE-645ECA629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5058" y="108548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3EA46-DABB-4512-B229-96DA352F5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5062" y="108548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68270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B9891696-A8C4-49A7-8318-502307348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7D141-1403-4EDA-9700-C65808D6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425950"/>
            <a:ext cx="1168889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0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64BD43-FA21-4609-AB52-2ED0D5D2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988EB-DFBD-4140-85C3-68B5CC9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2FD02F-A917-4BE2-B78B-08400BF22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337" y="1721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4178F6-9683-4410-9108-B532E67AE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5561" y="17210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2E377-0F53-4EBE-8D2F-6C8A5F3D6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8785" y="1720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D0A8A-01A8-4ADD-8734-9787E13ED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5062" y="1720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37645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AAA0E11C-5487-4948-99AF-784644D9A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8DB68-022A-4F65-9A64-B00F0F42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1818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D16529-F7FE-4D2D-B28D-106C50507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068" y="12059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E550B-9359-462B-AD2B-3924849E4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7142" y="12059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B2DB2-36A1-4A2F-8D83-851D9368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1216" y="12059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2E020-AF90-4C03-8AA2-F728FBBE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4412" y="12059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426013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19A46626-8B8F-4E6C-865B-9C4DD2BC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FB53D-5560-4594-8A3E-B049CADA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3" y="425950"/>
            <a:ext cx="1145937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1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D75B13E-4550-4BC9-BE40-0A2A3744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CA86A-701C-46EA-88DB-0EA06B8B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14DF46-4055-45C6-BE4C-9A025DF2F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9681" y="3622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ABE2A-8F6D-43E8-BF89-D5F749F1B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4770" y="3622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C4C1-1AB9-41B3-9FDC-6D499A59B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2688" y="3622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E5925-9A9E-4A92-94DD-2FBFBF3E7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6957" y="3622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120795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Dark Gulch Creek Intake.">
            <a:extLst>
              <a:ext uri="{FF2B5EF4-FFF2-40B4-BE49-F238E27FC236}">
                <a16:creationId xmlns:a16="http://schemas.microsoft.com/office/drawing/2014/main" id="{11BE4FC2-9E64-4CF4-B1C2-27331B47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42FD6-F33A-4A96-BC21-C6748591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Gulch Creek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3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A7E9950-27FD-4BB1-B591-F64D169E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B0FCF-51A7-4BC7-A54C-554B7169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9BE44F-74EA-4070-87A0-10231577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579" y="36221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0C72A-C17D-4ABA-98E0-C3FC1EE5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1105" y="28952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BC7BD-2D83-469E-97D2-89E67858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4149" y="28952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4D44E8-672B-421A-A56D-0833A4219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1796" y="28952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</p:spTree>
    <p:extLst>
      <p:ext uri="{BB962C8B-B14F-4D97-AF65-F5344CB8AC3E}">
        <p14:creationId xmlns:p14="http://schemas.microsoft.com/office/powerpoint/2010/main" val="195403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23546A6D-42D3-412F-A25C-4D3F48E27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0AEED-E1E5-4594-B1EA-DE3F6594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5317240"/>
            <a:ext cx="1151446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1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458D461-EC73-4F5C-B1F6-7C6CAB0D9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BABCB-149B-416B-8855-5686BFDC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2D6AB6-4A03-4EC0-9184-165DB9BFF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1408" y="3155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B3175-0D0B-44B8-A048-C0BCB8C73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3032" y="3155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06652-D740-4A03-842B-4DBB766B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7455" y="3155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3933B-0CAF-456A-97F7-8D83C71E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9788" y="3155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</p:spTree>
    <p:extLst>
      <p:ext uri="{BB962C8B-B14F-4D97-AF65-F5344CB8AC3E}">
        <p14:creationId xmlns:p14="http://schemas.microsoft.com/office/powerpoint/2010/main" val="3928705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Flash Mixing Applied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5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3E45F70D-D9BE-4594-9C21-3882532ED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FD6DA-2F75-4312-84FD-BDAFF6BD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7DBB12-E1B7-4E95-9D90-9D99A525F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3407" y="4988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D920E-F783-414D-B21E-A3199736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9684" y="49882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4E88F-CE16-473C-A848-5C5F83594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5961" y="49882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6E5BB-9D8E-4CAB-A343-908DF130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1222" y="49882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</p:spTree>
    <p:extLst>
      <p:ext uri="{BB962C8B-B14F-4D97-AF65-F5344CB8AC3E}">
        <p14:creationId xmlns:p14="http://schemas.microsoft.com/office/powerpoint/2010/main" val="384830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EDDEB49-2FD7-4F9E-BCBA-8F266AAD0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2C4B1-2C0D-4AAC-8099-76906A8A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425950"/>
            <a:ext cx="1151446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8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78ECBE8C-E130-415A-9387-C2120259D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29810-1F39-4C29-9DE6-54CA3768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7B9347-A73D-485B-85EF-EFAC5436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8663" y="2878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622F3-BE9F-49F0-B420-3DC090CD5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8668" y="2878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4D1E6-9E22-401E-84B5-831D1BA7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586" y="2878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05CBB-4DA3-43C6-AE09-D540B5B77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5289" y="2878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</p:spTree>
    <p:extLst>
      <p:ext uri="{BB962C8B-B14F-4D97-AF65-F5344CB8AC3E}">
        <p14:creationId xmlns:p14="http://schemas.microsoft.com/office/powerpoint/2010/main" val="14503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2ECB-77D5-42DA-AA43-E122CA5C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1200" dirty="0">
                <a:latin typeface="Arial" panose="020B0604020202020204" pitchFamily="34" charset="0"/>
                <a:cs typeface="Arial" panose="020B0604020202020204" pitchFamily="34" charset="0"/>
              </a:rPr>
              <a:t>Dark Gulch Creek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7CC54-5E2F-47F2-AB65-C1F80C7E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562" y="2121763"/>
            <a:ext cx="4262078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4.8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7.26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65.9% (unfiltered)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0.181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68.9%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0.162</a:t>
            </a:r>
          </a:p>
        </p:txBody>
      </p:sp>
      <p:pic>
        <p:nvPicPr>
          <p:cNvPr id="5" name="Content Placeholder 4" descr="Image of Treatment Plant.">
            <a:extLst>
              <a:ext uri="{FF2B5EF4-FFF2-40B4-BE49-F238E27FC236}">
                <a16:creationId xmlns:a16="http://schemas.microsoft.com/office/drawing/2014/main" id="{64D0B4D5-DB15-4C3D-B19E-9AE6C3DB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10716" y="588900"/>
            <a:ext cx="6596652" cy="5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3707"/>
            <a:ext cx="6809892" cy="979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033271"/>
            <a:ext cx="6679174" cy="545960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7.26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93.4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28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9045035E-ECF4-4B1B-869D-DEA22A08B2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6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Heritage House: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226374"/>
              </p:ext>
            </p:extLst>
          </p:nvPr>
        </p:nvGraphicFramePr>
        <p:xfrm>
          <a:off x="155448" y="1402715"/>
          <a:ext cx="1177747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8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9293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39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Heritage House: Jar Test 9-12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101592"/>
              </p:ext>
            </p:extLst>
          </p:nvPr>
        </p:nvGraphicFramePr>
        <p:xfrm>
          <a:off x="492368" y="1402715"/>
          <a:ext cx="11385687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123">
                  <a:extLst>
                    <a:ext uri="{9D8B030D-6E8A-4147-A177-3AD203B41FA5}">
                      <a16:colId xmlns:a16="http://schemas.microsoft.com/office/drawing/2014/main" val="235400981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650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0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2103</Words>
  <Application>Microsoft Office PowerPoint</Application>
  <PresentationFormat>Widescreen</PresentationFormat>
  <Paragraphs>481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Heritage House CA2300541 Mendocino County Jar Test</vt:lpstr>
      <vt:lpstr>Dark Gulch Creek</vt:lpstr>
      <vt:lpstr>Source Water: Dark Gulch Creek</vt:lpstr>
      <vt:lpstr>UVT/UVA</vt:lpstr>
      <vt:lpstr>Applied Coagulants for Jar Testing</vt:lpstr>
      <vt:lpstr>Laboratory Charge Analyzer</vt:lpstr>
      <vt:lpstr>Coagulant Information</vt:lpstr>
      <vt:lpstr>Heritage House: Jar Test 1-8 Results</vt:lpstr>
      <vt:lpstr>Heritage House: Jar Test 9-12 Results</vt:lpstr>
      <vt:lpstr>Heritage House: Jar Test 13-16 Results</vt:lpstr>
      <vt:lpstr>Jars 1-4 Test Flash Mix 60 Sec (200 RPM) Floc Mix 5 min (30 RPM)  Applied Coagulant  7066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5 min (30 RPM)  Applied Coagulant  7066 </vt:lpstr>
      <vt:lpstr>Jars 5-8:  End of 5-minute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5 min (30 RPM)  Applied Coagulant  9800 </vt:lpstr>
      <vt:lpstr>Jars 9-12:  End of 5-minute flocculation (30 RPM) duration.</vt:lpstr>
      <vt:lpstr>Jars 9-12: After 5 min of settling, 25 mL is decanted for filterability and %UVT/UVA. </vt:lpstr>
      <vt:lpstr>Jars 9-12: After 25-minutes of settling, settled water turbidity is taken. </vt:lpstr>
      <vt:lpstr>Jars 13-16 Test No Flash Mixing Applied Floc Mix 5 min (30 RPM)  Applied Coagulant  7066 </vt:lpstr>
      <vt:lpstr>Jars 13-16:  End of 5-minute flocculation (30 RPM) duration.</vt:lpstr>
      <vt:lpstr>Jars 13-16: After 5 min of settling, 25 mL is decanted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House CA2300541 Mendocino County Jar Test</dc:title>
  <dc:creator>Schott, Guy@Waterboards</dc:creator>
  <cp:lastModifiedBy>Schott, Guy@Waterboards</cp:lastModifiedBy>
  <cp:revision>3</cp:revision>
  <dcterms:created xsi:type="dcterms:W3CDTF">2020-05-05T23:33:33Z</dcterms:created>
  <dcterms:modified xsi:type="dcterms:W3CDTF">2020-05-11T21:27:29Z</dcterms:modified>
</cp:coreProperties>
</file>