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638" r:id="rId3"/>
    <p:sldId id="1082" r:id="rId4"/>
    <p:sldId id="1153" r:id="rId5"/>
    <p:sldId id="1322" r:id="rId6"/>
    <p:sldId id="1130" r:id="rId7"/>
    <p:sldId id="1127" r:id="rId8"/>
    <p:sldId id="1340" r:id="rId9"/>
    <p:sldId id="874" r:id="rId10"/>
    <p:sldId id="1158" r:id="rId11"/>
    <p:sldId id="1172" r:id="rId12"/>
    <p:sldId id="1173" r:id="rId13"/>
    <p:sldId id="1323" r:id="rId14"/>
    <p:sldId id="1104" r:id="rId15"/>
    <p:sldId id="1052" r:id="rId16"/>
    <p:sldId id="1053" r:id="rId17"/>
    <p:sldId id="1054" r:id="rId18"/>
    <p:sldId id="1161" r:id="rId19"/>
    <p:sldId id="1056" r:id="rId20"/>
    <p:sldId id="1057" r:id="rId21"/>
    <p:sldId id="1058" r:id="rId22"/>
    <p:sldId id="1162" r:id="rId23"/>
    <p:sldId id="1060" r:id="rId24"/>
    <p:sldId id="1061" r:id="rId25"/>
    <p:sldId id="1062" r:id="rId26"/>
    <p:sldId id="1163" r:id="rId27"/>
    <p:sldId id="1064" r:id="rId28"/>
    <p:sldId id="1065" r:id="rId29"/>
    <p:sldId id="1066" r:id="rId30"/>
    <p:sldId id="1324" r:id="rId31"/>
    <p:sldId id="1325" r:id="rId32"/>
    <p:sldId id="1326" r:id="rId33"/>
    <p:sldId id="1327" r:id="rId34"/>
    <p:sldId id="1328" r:id="rId35"/>
    <p:sldId id="1329" r:id="rId36"/>
    <p:sldId id="1330" r:id="rId37"/>
    <p:sldId id="1331" r:id="rId38"/>
    <p:sldId id="1332" r:id="rId39"/>
    <p:sldId id="1334" r:id="rId40"/>
    <p:sldId id="1335" r:id="rId41"/>
    <p:sldId id="1336" r:id="rId42"/>
    <p:sldId id="1333" r:id="rId43"/>
    <p:sldId id="1337" r:id="rId44"/>
    <p:sldId id="1338" r:id="rId45"/>
    <p:sldId id="1339" r:id="rId46"/>
    <p:sldId id="1154" r:id="rId47"/>
    <p:sldId id="1155" r:id="rId48"/>
    <p:sldId id="1129" r:id="rId49"/>
    <p:sldId id="1148" r:id="rId50"/>
    <p:sldId id="1156" r:id="rId51"/>
    <p:sldId id="1157" r:id="rId5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Co., CA Water Service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4, 2020</a:t>
            </a:r>
          </a:p>
        </p:txBody>
      </p:sp>
      <p:pic>
        <p:nvPicPr>
          <p:cNvPr id="6" name="Picture 5" descr="Image of four 1-liters jars during flocculation process.">
            <a:extLst>
              <a:ext uri="{FF2B5EF4-FFF2-40B4-BE49-F238E27FC236}">
                <a16:creationId xmlns:a16="http://schemas.microsoft.com/office/drawing/2014/main" id="{3A64FA6E-CC88-4BEF-9E12-1DED20FFE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for 30 Seconds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78954"/>
              </p:ext>
            </p:extLst>
          </p:nvPr>
        </p:nvGraphicFramePr>
        <p:xfrm>
          <a:off x="110835" y="1444283"/>
          <a:ext cx="1159725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54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938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63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4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873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21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91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13 - 20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771601"/>
              </p:ext>
            </p:extLst>
          </p:nvPr>
        </p:nvGraphicFramePr>
        <p:xfrm>
          <a:off x="110837" y="1432628"/>
          <a:ext cx="1173865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3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58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7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24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34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21 - 28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49064"/>
              </p:ext>
            </p:extLst>
          </p:nvPr>
        </p:nvGraphicFramePr>
        <p:xfrm>
          <a:off x="110837" y="1432628"/>
          <a:ext cx="1173865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3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58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7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24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1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29 - 32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665226"/>
              </p:ext>
            </p:extLst>
          </p:nvPr>
        </p:nvGraphicFramePr>
        <p:xfrm>
          <a:off x="110837" y="1432628"/>
          <a:ext cx="11970326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59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7388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36133">
                  <a:extLst>
                    <a:ext uri="{9D8B030D-6E8A-4147-A177-3AD203B41FA5}">
                      <a16:colId xmlns:a16="http://schemas.microsoft.com/office/drawing/2014/main" val="160547734"/>
                    </a:ext>
                  </a:extLst>
                </a:gridCol>
                <a:gridCol w="1336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1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366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769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7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9800/Adv.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E9FD-8D90-4329-8D0F-130E1A669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3D13D36-4DAF-4CFE-809F-1FBB21A3C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D4C48-D89F-4FC1-965E-76AC9ACCC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7348" y="426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ABEE7-BB45-4323-8F6D-1AF8B062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9826" y="426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6F5E-E549-4D8A-81A2-12ACD5D69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5426" y="4265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679C7-E027-41E7-A3E7-F54F1317F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8996" y="4265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231547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F7CBFF-D088-4099-9FA9-C6D2694C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5186423"/>
            <a:ext cx="1154673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D24EDAB-2288-4929-AF06-67D0387EE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715B6-35BE-481E-AB0C-7773A29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2E6DE34-131C-423B-A119-0E600FB3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B99B7B-F8A3-4A5E-BDC3-F76C1A609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385" y="238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DA814-C687-4310-98CF-EE0607148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1863" y="238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75C10-7806-4D23-9178-6EA8DDB36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7463" y="2380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A8A397-450E-420E-BEA4-692AA5E7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1033" y="2380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209211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5-8 Test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5 min (30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u="sng" dirty="0">
                <a:latin typeface="SansSerif" panose="00000400000000000000" pitchFamily="2" charset="2"/>
              </a:rPr>
              <a:t>Applied Coagulants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9800/Adv.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dirty="0">
                <a:latin typeface="SansSerif" panose="00000400000000000000" pitchFamily="2" charset="2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FBAE5AA-5E02-4E35-80F4-810D38BF8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39D586C-10E1-4D46-A88F-8711679A4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8495" y="212342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2F352F-42CE-41D6-9707-DA6C6C478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0973" y="21234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7EAAD9-3D20-4CF4-949D-63E31D2B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6573" y="212341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4303C2-6716-47DD-A60D-43A9E24C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143" y="21234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4" name="Picture 3" descr="Image of Clear Lake: Intake pumps">
            <a:extLst>
              <a:ext uri="{FF2B5EF4-FFF2-40B4-BE49-F238E27FC236}">
                <a16:creationId xmlns:a16="http://schemas.microsoft.com/office/drawing/2014/main" id="{A8D8BD37-2CA8-406F-BB79-FF275BFEF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Treatment Schematic - Conventional treatment with membrane filtration followed by AOP (UV/H2O2).">
            <a:extLst>
              <a:ext uri="{FF2B5EF4-FFF2-40B4-BE49-F238E27FC236}">
                <a16:creationId xmlns:a16="http://schemas.microsoft.com/office/drawing/2014/main" id="{67D26E18-A3F7-437E-AD3D-E221BB2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44" y="380198"/>
            <a:ext cx="7190227" cy="26600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899222-E1F4-4153-94AF-AC5E395AB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2023" y="896645"/>
            <a:ext cx="727969" cy="63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5166968"/>
            <a:ext cx="1163428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623A9DF-8A12-4C26-8E36-3042844A7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11" name="Picture 10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80173B3-AE79-47B8-9263-2C892D0B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240DC8-C2BF-4756-9D5F-1DC01F5A7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678" y="52081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EE79A-174A-40B3-9FD3-A80CDFE3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4156" y="5208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5049E-11D1-417C-A1D6-7ECAF6A91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9756" y="52080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14CBD-E06F-4FB0-8018-0B332F465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3326" y="5207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9-12 Test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5 min (30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u="sng" dirty="0">
                <a:latin typeface="SansSerif" panose="00000400000000000000" pitchFamily="2" charset="2"/>
              </a:rPr>
              <a:t>Applied Coagulant</a:t>
            </a:r>
            <a:r>
              <a:rPr lang="en-US" sz="4800" dirty="0">
                <a:latin typeface="SansSerif" panose="00000400000000000000" pitchFamily="2" charset="2"/>
              </a:rPr>
              <a:t> 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9810</a:t>
            </a:r>
            <a:br>
              <a:rPr lang="en-US" sz="4800" dirty="0">
                <a:latin typeface="SansSerif" panose="00000400000000000000" pitchFamily="2" charset="2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258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7FA2648-DEF4-4348-B626-0348D2FC5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1DF6B-8BF5-4F71-A61D-15592DBC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EE0BE7-B5FF-4914-8A1D-E73C96B0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26796" y="3827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3862D-CD10-487F-A567-E0AF4BA0D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3922" y="3827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A2F19-71F2-45B9-B0DF-66E7389F9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3853" y="3788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3550CB-8822-47E8-A585-A54E34F26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1808" y="378802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</p:spTree>
    <p:extLst>
      <p:ext uri="{BB962C8B-B14F-4D97-AF65-F5344CB8AC3E}">
        <p14:creationId xmlns:p14="http://schemas.microsoft.com/office/powerpoint/2010/main" val="279507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42991D4-CC8D-40AF-96AD-6BBBB51E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97BA-7607-4886-A52A-92B0873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3" y="5317240"/>
            <a:ext cx="11830638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6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87223B4-5E90-4BC9-AD92-8CF29B973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BE3C5-DDEA-4928-8529-AD41ABE0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6F2892-A6E9-429B-9540-F0BFA50D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4626" y="37880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7E15E-7E25-4AB6-BB48-B5283392F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0861" y="3827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89672-59F2-4C5D-9B11-1DB81E011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5062" y="3788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517F5-C401-45BE-953C-E3E919C3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3017" y="378802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</p:spTree>
    <p:extLst>
      <p:ext uri="{BB962C8B-B14F-4D97-AF65-F5344CB8AC3E}">
        <p14:creationId xmlns:p14="http://schemas.microsoft.com/office/powerpoint/2010/main" val="422908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2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186423"/>
            <a:ext cx="1182883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8" name="Picture 7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621D491-AE48-41FC-AA3E-B0D991A3F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81BD5D-FE51-4216-9FF4-BF3E7F99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4114" y="19255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2F3AE-ED72-4892-89EF-980DEB1A4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8249" y="19255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7F562-4028-483A-B24D-0AD925DEB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5396" y="19255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80FFA-1C9B-443C-8D20-58E128C0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1377" y="19255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2372170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557" y="5186423"/>
            <a:ext cx="1172183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9FBE36F-ED14-4804-89B3-8F23DDE35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53AB6E8-0074-4DA4-911E-4F7092D0E8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50B905-4769-4A26-BDA4-C44840605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83736" y="2075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87954-5ECB-4022-A085-962A51AD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0480" y="6057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64ED4-432B-43CE-8A97-B0FA9E896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1065" y="6057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7117F-0EA2-4691-B135-5E31B2A3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3608" y="6057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83275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Co.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4,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7.55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8.92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78.7%,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0.104/cm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83.2%,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0.079/cm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314" y="1412488"/>
            <a:ext cx="3611638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55 mg/L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Membrane, Pre-Chlorine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44.3%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16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757" y="5186423"/>
            <a:ext cx="1059504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98F2793-6A28-4479-BBAB-FE772276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D3CA4-5B8B-4ACA-B5FC-EC717245F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338" y="2396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36AD1-AD3D-4A74-8645-6F2176230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8252" y="2396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8ADAB-4142-445A-A2FC-3F8D5463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9669" y="239687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76B96-D628-4919-B6D6-63D435AC1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1380" y="2396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377760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6732" y="5186423"/>
            <a:ext cx="1193583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4770EEE-2B54-4752-B009-84E4B8E33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71368CD-45B8-4F61-98C2-16F0A8034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83F64F-E110-4CA3-B554-CE7A12FD3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922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8027E-ABC4-406A-A52E-259EAA17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9080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85612-D730-48A2-83C1-DB1F9FF5C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4253" y="390517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B9775-658A-4D5C-AA37-E62A62F3E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5964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3202443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07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11B9024-DC55-4A30-A4DF-8BB1318E5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2C3AD8-DB94-498E-AD17-8AFD9A41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922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CC565-0998-43F6-B6C2-60BE41836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8656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EBEFD-F372-4B65-962F-3D78602B4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4514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152B-BB15-4D8A-B73F-7A01BFFC1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0372" y="3905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</p:spTree>
    <p:extLst>
      <p:ext uri="{BB962C8B-B14F-4D97-AF65-F5344CB8AC3E}">
        <p14:creationId xmlns:p14="http://schemas.microsoft.com/office/powerpoint/2010/main" val="1325564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4CBB933-E9AE-43D0-A392-4E4EA1FB8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963" y="5317240"/>
            <a:ext cx="11802359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35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CE92266-B5E3-4A45-A380-FC28321EE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9FB3CF-32FA-4983-BE23-AF584C2B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922" y="41879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CA94-39EA-4742-9715-3610D4BC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8656" y="41879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CA21-1CBB-4862-BE57-594DB5CDC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4514" y="41879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95B66-035F-49D4-86CD-76FE03692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0372" y="41879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</p:spTree>
    <p:extLst>
      <p:ext uri="{BB962C8B-B14F-4D97-AF65-F5344CB8AC3E}">
        <p14:creationId xmlns:p14="http://schemas.microsoft.com/office/powerpoint/2010/main" val="1664115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90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D0D8D3E-D284-4325-9450-3128C0E6F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E9356F-1C64-4AD4-8560-1876F0C7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05" y="126565"/>
            <a:ext cx="18496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CDE73-A477-40BC-937F-30F47D1F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1839" y="12656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AE599-2682-425A-A438-BF6CCCA13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7697" y="12656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B7C46-DE9F-4FEA-8AE7-DE7D00C1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3555" y="12656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7719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B719660-4711-48CC-B1FE-DA9DFA5E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085" y="5317240"/>
            <a:ext cx="1188091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30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17F873E-1D6E-4CB3-A8AF-35560F750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41" y="-23566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E0B39-0968-42CA-95F2-F3CD72827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470" y="126565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EF8EA-0180-456A-B0EC-8EBBE2FDE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1204" y="12656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18DB6-C4F2-44C6-88FB-076F4E78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7952" y="12656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4AF13-7A4D-46A0-B839-DDC05007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1834" y="12656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1786956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2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2485E7A-5442-4A6E-A108-BDFCB55A0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16372-AC1A-451B-8FE1-6F9EA7F0F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6233" y="8885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381BF-AE3B-4D70-A0FA-948A0E7D8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9540" y="8885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E2D89-74AF-423D-BB10-59AD2808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687" y="8885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97B14-B326-48D1-8885-390BBF724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9168" y="8885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638603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647" y="5186423"/>
            <a:ext cx="1154673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BAE47BD-3D46-4265-AF41-CCBF7B6DD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1" y="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6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411529E-A9AC-49C9-82F7-C35C3F4CE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46C2D7-E4D9-4B11-8CDB-9ABC48507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2536" y="10771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7152F-256A-465E-958A-03ABE801B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5843" y="10771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48E23-DDBD-4944-A674-094992F5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2990" y="10771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22203-181A-42CC-ADF3-36E9A35C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471" y="10771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61073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8514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(ACH)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45-50% Aluminum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(ACH)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46984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6254496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8.91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38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7.50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Coagulant:  140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7.40 with acetic acid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EA92DE4-7974-46FF-BA34-D1DF6E2F0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43132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28E-6724-4D78-98A5-7DEB92E4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1"/>
            <a:ext cx="10731631" cy="11972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 pH and Alkalinity Changes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A9626E-CE0F-4F02-A717-256DC75A3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507757"/>
              </p:ext>
            </p:extLst>
          </p:nvPr>
        </p:nvGraphicFramePr>
        <p:xfrm>
          <a:off x="622169" y="1391992"/>
          <a:ext cx="11038787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203">
                  <a:extLst>
                    <a:ext uri="{9D8B030D-6E8A-4147-A177-3AD203B41FA5}">
                      <a16:colId xmlns:a16="http://schemas.microsoft.com/office/drawing/2014/main" val="2922330515"/>
                    </a:ext>
                  </a:extLst>
                </a:gridCol>
                <a:gridCol w="3640792">
                  <a:extLst>
                    <a:ext uri="{9D8B030D-6E8A-4147-A177-3AD203B41FA5}">
                      <a16:colId xmlns:a16="http://schemas.microsoft.com/office/drawing/2014/main" val="1272562029"/>
                    </a:ext>
                  </a:extLst>
                </a:gridCol>
                <a:gridCol w="3640792">
                  <a:extLst>
                    <a:ext uri="{9D8B030D-6E8A-4147-A177-3AD203B41FA5}">
                      <a16:colId xmlns:a16="http://schemas.microsoft.com/office/drawing/2014/main" val="130063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(measured)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 as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8.92 - 9.0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(calc)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 = 40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(calc)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02011"/>
                  </a:ext>
                </a:extLst>
              </a:tr>
              <a:tr h="36647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 = 60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(calc)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 = 140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(141, 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150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(calc)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8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200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(132, calc)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0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6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7026"/>
              </p:ext>
            </p:extLst>
          </p:nvPr>
        </p:nvGraphicFramePr>
        <p:xfrm>
          <a:off x="110837" y="1432628"/>
          <a:ext cx="11970326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59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7388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36133">
                  <a:extLst>
                    <a:ext uri="{9D8B030D-6E8A-4147-A177-3AD203B41FA5}">
                      <a16:colId xmlns:a16="http://schemas.microsoft.com/office/drawing/2014/main" val="160547734"/>
                    </a:ext>
                  </a:extLst>
                </a:gridCol>
                <a:gridCol w="1336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1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366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769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4195</Words>
  <Application>Microsoft Office PowerPoint</Application>
  <PresentationFormat>Widescreen</PresentationFormat>
  <Paragraphs>995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SansSerif</vt:lpstr>
      <vt:lpstr>Office Theme</vt:lpstr>
      <vt:lpstr>Lucerne Water Co., CA Water Service CA1710005 Lake County Jar Test</vt:lpstr>
      <vt:lpstr>Lucerne Water Co. Source Water: Clear Lake Conventional Treatment</vt:lpstr>
      <vt:lpstr>Lucerne Water Co. Characteristics Sept 4, 2020</vt:lpstr>
      <vt:lpstr>UVT/UVA, pathlength 10 mm</vt:lpstr>
      <vt:lpstr>Applied Coagulants for Jar Testing</vt:lpstr>
      <vt:lpstr>Laboratory Charge Analyzer</vt:lpstr>
      <vt:lpstr>Coagulant Information</vt:lpstr>
      <vt:lpstr>Source Water pH and Alkalinity Changes</vt:lpstr>
      <vt:lpstr>Lucerne Water Co., Jar Test 1 - 8 Results Flash Mix 200 RPM (30 sec); Floc Mix 30 RPM (5 min)</vt:lpstr>
      <vt:lpstr>Lucerne Water Co., Jar Test 9 - 12 Results Flash Mix 200 RPM for 30 Seconds</vt:lpstr>
      <vt:lpstr>Lucerne Water Co., Jar Test 13 - 20 Results Flash Mix 200 RPM (30 sec); Floc Mix 30 RPM (5 min)</vt:lpstr>
      <vt:lpstr>Lucerne Water Co., Jar Test 21 - 28 Results Flash Mix 200 RPM (30 sec); Floc Mix 30 RPM (5 min)</vt:lpstr>
      <vt:lpstr>Lucerne Water Co., Jar Test 29 - 32 Results Flash Mix 200 RPM (30 sec); Floc Mix 30 RPM (5 min)</vt:lpstr>
      <vt:lpstr>Jars 1-4 Test Flash Mix 30 Sec (200 RPM) Floc Mix 5 min (30 RPM)  Applied Coagulants  9800/Adv. Coag. </vt:lpstr>
      <vt:lpstr>Jars 1-4:  End of 5-minute flocculation (30 RPM) duration.  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 Applied Coagulants 9800/Adv. Coag. </vt:lpstr>
      <vt:lpstr>Jars 5-8:  End of 5-minute flocculation (30 RPM) duration. 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 Applied Coagulant  9810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 </vt:lpstr>
      <vt:lpstr>Jars 13-16 Test Flash Mix 30 Sec (200 RPM) Floc Mix 5 min (30 RPM) Applied Acid (H2SO4) + Applied Coagulant  9800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30 Sec (200 RPM) Floc Mix 5 min (30 RPM) Applied Acid (H2SO4) + Applied Coagulant  9800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30 Sec (200 RPM) Floc Mix 5 min (30 RPM) Applied Acid (H2SO4) + Applied Coagulant  Advanced Coagulant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Jars 25-28 Test Flash Mix 30 Sec (200 RPM) Floc Mix 5 min (30 RPM) Applied Acid (H2SO4) + Applied Coagulant  Advanced Coagulant </vt:lpstr>
      <vt:lpstr>Jars 25-28:  End of 5-minute flocculation (30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30 Sec (200 RPM) Floc Mix 5 min (30 RPM) Applied Acid (H2SO4) + Applied Coagulants  9800/Advanced Coagulant 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Lucerne Water Co., CA Water Service CA1710005 Lake County Jar Test</dc:title>
  <dc:creator>Guy Schott</dc:creator>
  <cp:lastModifiedBy>Schott, Guy@Waterboards</cp:lastModifiedBy>
  <cp:revision>14</cp:revision>
  <dcterms:created xsi:type="dcterms:W3CDTF">2020-09-08T00:46:05Z</dcterms:created>
  <dcterms:modified xsi:type="dcterms:W3CDTF">2020-09-08T18:12:04Z</dcterms:modified>
</cp:coreProperties>
</file>