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638" r:id="rId3"/>
    <p:sldId id="1082" r:id="rId4"/>
    <p:sldId id="1153" r:id="rId5"/>
    <p:sldId id="1322" r:id="rId6"/>
    <p:sldId id="1352" r:id="rId7"/>
    <p:sldId id="1127" r:id="rId8"/>
    <p:sldId id="1340" r:id="rId9"/>
    <p:sldId id="1341" r:id="rId10"/>
    <p:sldId id="874" r:id="rId11"/>
    <p:sldId id="1342" r:id="rId12"/>
    <p:sldId id="1343" r:id="rId13"/>
    <p:sldId id="1344" r:id="rId14"/>
    <p:sldId id="1371" r:id="rId15"/>
    <p:sldId id="1345" r:id="rId16"/>
    <p:sldId id="1346" r:id="rId17"/>
    <p:sldId id="1347" r:id="rId18"/>
    <p:sldId id="1349" r:id="rId19"/>
    <p:sldId id="1350" r:id="rId20"/>
    <p:sldId id="1351" r:id="rId21"/>
    <p:sldId id="1392" r:id="rId22"/>
    <p:sldId id="1393" r:id="rId23"/>
    <p:sldId id="1394" r:id="rId24"/>
    <p:sldId id="1395" r:id="rId25"/>
    <p:sldId id="1388" r:id="rId26"/>
    <p:sldId id="1389" r:id="rId27"/>
    <p:sldId id="1390" r:id="rId28"/>
    <p:sldId id="1391" r:id="rId29"/>
    <p:sldId id="1384" r:id="rId30"/>
    <p:sldId id="1385" r:id="rId31"/>
    <p:sldId id="1386" r:id="rId32"/>
    <p:sldId id="1387" r:id="rId33"/>
    <p:sldId id="1367" r:id="rId34"/>
    <p:sldId id="1381" r:id="rId35"/>
    <p:sldId id="1382" r:id="rId36"/>
    <p:sldId id="1383" r:id="rId37"/>
    <p:sldId id="1372" r:id="rId38"/>
    <p:sldId id="1368" r:id="rId39"/>
    <p:sldId id="1369" r:id="rId40"/>
    <p:sldId id="1370" r:id="rId41"/>
    <p:sldId id="1332" r:id="rId42"/>
    <p:sldId id="1361" r:id="rId43"/>
    <p:sldId id="1362" r:id="rId44"/>
    <p:sldId id="1363" r:id="rId45"/>
    <p:sldId id="1373" r:id="rId46"/>
    <p:sldId id="1375" r:id="rId47"/>
    <p:sldId id="1376" r:id="rId48"/>
    <p:sldId id="1377" r:id="rId49"/>
    <p:sldId id="1374" r:id="rId50"/>
    <p:sldId id="1378" r:id="rId51"/>
    <p:sldId id="1379" r:id="rId52"/>
    <p:sldId id="1380" r:id="rId53"/>
    <p:sldId id="1360" r:id="rId54"/>
    <p:sldId id="1364" r:id="rId55"/>
    <p:sldId id="1365" r:id="rId56"/>
    <p:sldId id="1366" r:id="rId57"/>
    <p:sldId id="1333" r:id="rId58"/>
    <p:sldId id="1357" r:id="rId59"/>
    <p:sldId id="1358" r:id="rId60"/>
    <p:sldId id="1359" r:id="rId61"/>
    <p:sldId id="1353" r:id="rId62"/>
    <p:sldId id="1354" r:id="rId63"/>
    <p:sldId id="1355" r:id="rId64"/>
    <p:sldId id="1356" r:id="rId65"/>
    <p:sldId id="1154" r:id="rId66"/>
    <p:sldId id="1155" r:id="rId67"/>
    <p:sldId id="1129" r:id="rId68"/>
    <p:sldId id="1148" r:id="rId69"/>
    <p:sldId id="1156" r:id="rId70"/>
    <p:sldId id="1157" r:id="rId7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3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9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 – North Garden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CA1510055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22, 2020</a:t>
            </a:r>
          </a:p>
        </p:txBody>
      </p:sp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0BC9486C-BD70-4577-AF23-CA473F90A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1 - 4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24635"/>
              </p:ext>
            </p:extLst>
          </p:nvPr>
        </p:nvGraphicFramePr>
        <p:xfrm>
          <a:off x="110837" y="1432628"/>
          <a:ext cx="1141814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35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12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9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90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6625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4B0471-BD34-493B-A8C7-55FB8401FC46}"/>
              </a:ext>
            </a:extLst>
          </p:cNvPr>
          <p:cNvSpPr txBox="1"/>
          <p:nvPr/>
        </p:nvSpPr>
        <p:spPr>
          <a:xfrm>
            <a:off x="257452" y="4847208"/>
            <a:ext cx="947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of water was syringed after 5 minutes of settling for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Filterability and UVT/UVA analysis.</a:t>
            </a:r>
          </a:p>
        </p:txBody>
      </p:sp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5 - 8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(10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66410"/>
              </p:ext>
            </p:extLst>
          </p:nvPr>
        </p:nvGraphicFramePr>
        <p:xfrm>
          <a:off x="110837" y="1432628"/>
          <a:ext cx="1141814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954">
                  <a:extLst>
                    <a:ext uri="{9D8B030D-6E8A-4147-A177-3AD203B41FA5}">
                      <a16:colId xmlns:a16="http://schemas.microsoft.com/office/drawing/2014/main" val="693965912"/>
                    </a:ext>
                  </a:extLst>
                </a:gridCol>
                <a:gridCol w="15379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95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5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5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9416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5528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HR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6FE630-8552-428F-B457-F002B963DACB}"/>
              </a:ext>
            </a:extLst>
          </p:cNvPr>
          <p:cNvSpPr txBox="1"/>
          <p:nvPr/>
        </p:nvSpPr>
        <p:spPr>
          <a:xfrm>
            <a:off x="257452" y="4847208"/>
            <a:ext cx="10451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Due to no settling after 25 minutes, jars were allowed to settled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overnight (17 hours) to evaluate if flocs would settle after a significant time.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 mL of water was syringed after 17 hours of settling for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Filterability and UVT/UVA analysis.</a:t>
            </a:r>
          </a:p>
        </p:txBody>
      </p:sp>
    </p:spTree>
    <p:extLst>
      <p:ext uri="{BB962C8B-B14F-4D97-AF65-F5344CB8AC3E}">
        <p14:creationId xmlns:p14="http://schemas.microsoft.com/office/powerpoint/2010/main" val="6180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66665"/>
              </p:ext>
            </p:extLst>
          </p:nvPr>
        </p:nvGraphicFramePr>
        <p:xfrm>
          <a:off x="110837" y="1432628"/>
          <a:ext cx="11914906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90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43009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7568">
                  <a:extLst>
                    <a:ext uri="{9D8B030D-6E8A-4147-A177-3AD203B41FA5}">
                      <a16:colId xmlns:a16="http://schemas.microsoft.com/office/drawing/2014/main" val="4054964905"/>
                    </a:ext>
                  </a:extLst>
                </a:gridCol>
                <a:gridCol w="1297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9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131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023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Poly-amine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068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Due to very little settling after 5 minutes (Jars 9-11), filterability analysis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were not conducted.  Jar 12 had fair settling after 5 minutes for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filterability/UVT/UVA analysis.</a:t>
            </a:r>
          </a:p>
        </p:txBody>
      </p:sp>
    </p:spTree>
    <p:extLst>
      <p:ext uri="{BB962C8B-B14F-4D97-AF65-F5344CB8AC3E}">
        <p14:creationId xmlns:p14="http://schemas.microsoft.com/office/powerpoint/2010/main" val="20030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13 - 16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(15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472386"/>
              </p:ext>
            </p:extLst>
          </p:nvPr>
        </p:nvGraphicFramePr>
        <p:xfrm>
          <a:off x="110836" y="1432628"/>
          <a:ext cx="1145676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156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54315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0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0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05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5987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1020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Due to very little settling after 5 minutes (Jar 13), filterability analysis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were not conducted.  For Jars 14-16, 20 mL was drawn 5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 for filterability and %UVT/UVA analysis.  </a:t>
            </a:r>
          </a:p>
        </p:txBody>
      </p:sp>
    </p:spTree>
    <p:extLst>
      <p:ext uri="{BB962C8B-B14F-4D97-AF65-F5344CB8AC3E}">
        <p14:creationId xmlns:p14="http://schemas.microsoft.com/office/powerpoint/2010/main" val="325125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71717"/>
              </p:ext>
            </p:extLst>
          </p:nvPr>
        </p:nvGraphicFramePr>
        <p:xfrm>
          <a:off x="110836" y="1432628"/>
          <a:ext cx="1145676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156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54315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0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0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05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5987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9129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was drawn 10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 for filterability and %UVT/UVA analysis.  </a:t>
            </a:r>
          </a:p>
        </p:txBody>
      </p:sp>
    </p:spTree>
    <p:extLst>
      <p:ext uri="{BB962C8B-B14F-4D97-AF65-F5344CB8AC3E}">
        <p14:creationId xmlns:p14="http://schemas.microsoft.com/office/powerpoint/2010/main" val="160454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21 - 24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60375"/>
              </p:ext>
            </p:extLst>
          </p:nvPr>
        </p:nvGraphicFramePr>
        <p:xfrm>
          <a:off x="110836" y="1432628"/>
          <a:ext cx="1175860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31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41133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0546">
                  <a:extLst>
                    <a:ext uri="{9D8B030D-6E8A-4147-A177-3AD203B41FA5}">
                      <a16:colId xmlns:a16="http://schemas.microsoft.com/office/drawing/2014/main" val="3914666069"/>
                    </a:ext>
                  </a:extLst>
                </a:gridCol>
                <a:gridCol w="1280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1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821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4370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141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(filterability/%UVT/UVA analysis) was drawn 10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period.</a:t>
            </a:r>
          </a:p>
        </p:txBody>
      </p:sp>
    </p:spTree>
    <p:extLst>
      <p:ext uri="{BB962C8B-B14F-4D97-AF65-F5344CB8AC3E}">
        <p14:creationId xmlns:p14="http://schemas.microsoft.com/office/powerpoint/2010/main" val="305060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25 - 28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193442"/>
              </p:ext>
            </p:extLst>
          </p:nvPr>
        </p:nvGraphicFramePr>
        <p:xfrm>
          <a:off x="110836" y="1432628"/>
          <a:ext cx="1148340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744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54674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3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3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499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6303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1410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(filterability/%UVT/UVA analysis) was drawn 15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 much floc to filter (clogging) for jars 25-26.</a:t>
            </a:r>
          </a:p>
        </p:txBody>
      </p:sp>
    </p:spTree>
    <p:extLst>
      <p:ext uri="{BB962C8B-B14F-4D97-AF65-F5344CB8AC3E}">
        <p14:creationId xmlns:p14="http://schemas.microsoft.com/office/powerpoint/2010/main" val="5803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29 - 32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031555"/>
              </p:ext>
            </p:extLst>
          </p:nvPr>
        </p:nvGraphicFramePr>
        <p:xfrm>
          <a:off x="110836" y="1432628"/>
          <a:ext cx="1148340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744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54674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3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3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499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6303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9757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(filterability analysis) was drawn 10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 much floc to filter (clogging) for jars 29-30.</a:t>
            </a:r>
          </a:p>
        </p:txBody>
      </p:sp>
    </p:spTree>
    <p:extLst>
      <p:ext uri="{BB962C8B-B14F-4D97-AF65-F5344CB8AC3E}">
        <p14:creationId xmlns:p14="http://schemas.microsoft.com/office/powerpoint/2010/main" val="260360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33 - 36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22926"/>
              </p:ext>
            </p:extLst>
          </p:nvPr>
        </p:nvGraphicFramePr>
        <p:xfrm>
          <a:off x="110836" y="1432628"/>
          <a:ext cx="1197032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39">
                  <a:extLst>
                    <a:ext uri="{9D8B030D-6E8A-4147-A177-3AD203B41FA5}">
                      <a16:colId xmlns:a16="http://schemas.microsoft.com/office/drawing/2014/main" val="745807630"/>
                    </a:ext>
                  </a:extLst>
                </a:gridCol>
                <a:gridCol w="1420939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42093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9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004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5216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1410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(filterability/%UVT/UVA analysis) was drawn 10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end of 25 minutes of settling, floc floated up for Jar 36 which explains high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water turbidity.</a:t>
            </a:r>
          </a:p>
        </p:txBody>
      </p:sp>
    </p:spTree>
    <p:extLst>
      <p:ext uri="{BB962C8B-B14F-4D97-AF65-F5344CB8AC3E}">
        <p14:creationId xmlns:p14="http://schemas.microsoft.com/office/powerpoint/2010/main" val="282299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37 - 40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912464"/>
              </p:ext>
            </p:extLst>
          </p:nvPr>
        </p:nvGraphicFramePr>
        <p:xfrm>
          <a:off x="110836" y="1432628"/>
          <a:ext cx="1197032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939">
                  <a:extLst>
                    <a:ext uri="{9D8B030D-6E8A-4147-A177-3AD203B41FA5}">
                      <a16:colId xmlns:a16="http://schemas.microsoft.com/office/drawing/2014/main" val="745807630"/>
                    </a:ext>
                  </a:extLst>
                </a:gridCol>
                <a:gridCol w="1420939">
                  <a:extLst>
                    <a:ext uri="{9D8B030D-6E8A-4147-A177-3AD203B41FA5}">
                      <a16:colId xmlns:a16="http://schemas.microsoft.com/office/drawing/2014/main" val="3202943459"/>
                    </a:ext>
                  </a:extLst>
                </a:gridCol>
                <a:gridCol w="142093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9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004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5216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141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(filterability/%UVT/UVA analysis) was drawn 10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period.</a:t>
            </a:r>
          </a:p>
        </p:txBody>
      </p:sp>
    </p:spTree>
    <p:extLst>
      <p:ext uri="{BB962C8B-B14F-4D97-AF65-F5344CB8AC3E}">
        <p14:creationId xmlns:p14="http://schemas.microsoft.com/office/powerpoint/2010/main" val="193726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41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4428318"/>
            <a:ext cx="9081826" cy="16645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Water: Kern Canal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Treatment (pre-KMnO4, coagulant injection, plate settling &amp; membrane filtration)</a:t>
            </a:r>
          </a:p>
        </p:txBody>
      </p:sp>
      <p:pic>
        <p:nvPicPr>
          <p:cNvPr id="1026" name="Picture 2" descr="Image of Kern River.">
            <a:extLst>
              <a:ext uri="{FF2B5EF4-FFF2-40B4-BE49-F238E27FC236}">
                <a16:creationId xmlns:a16="http://schemas.microsoft.com/office/drawing/2014/main" id="{289B975C-2CF9-40EC-BF24-D1968F744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88804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43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77969" y="4641753"/>
            <a:ext cx="1128382" cy="847206"/>
            <a:chOff x="8183879" y="1000124"/>
            <a:chExt cx="1562267" cy="1172973"/>
          </a:xfrm>
        </p:grpSpPr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CWS – North Garden, Jar Test 41 - 44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11697"/>
              </p:ext>
            </p:extLst>
          </p:nvPr>
        </p:nvGraphicFramePr>
        <p:xfrm>
          <a:off x="110836" y="1432628"/>
          <a:ext cx="1157217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703">
                  <a:extLst>
                    <a:ext uri="{9D8B030D-6E8A-4147-A177-3AD203B41FA5}">
                      <a16:colId xmlns:a16="http://schemas.microsoft.com/office/drawing/2014/main" val="745807630"/>
                    </a:ext>
                  </a:extLst>
                </a:gridCol>
                <a:gridCol w="155870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1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5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97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735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– XL19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3E21B8-4A3B-46BF-A81A-97D6389FBB53}"/>
              </a:ext>
            </a:extLst>
          </p:cNvPr>
          <p:cNvSpPr txBox="1"/>
          <p:nvPr/>
        </p:nvSpPr>
        <p:spPr>
          <a:xfrm>
            <a:off x="257452" y="4847208"/>
            <a:ext cx="1141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20 mL (filterability/%UVT/UVA analysis) was drawn 10 minutes after the end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flocculation period.</a:t>
            </a:r>
          </a:p>
        </p:txBody>
      </p:sp>
    </p:spTree>
    <p:extLst>
      <p:ext uri="{BB962C8B-B14F-4D97-AF65-F5344CB8AC3E}">
        <p14:creationId xmlns:p14="http://schemas.microsoft.com/office/powerpoint/2010/main" val="24960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68B7F99-E7E4-4ED8-A62E-12CF0A11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09DB66-AA65-49B6-AB20-13E0FB362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740" y="2663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2063A-17F4-4653-83D5-2476550F1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649" y="2663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C5820-635C-46C2-A9A9-B964AC379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4558" y="2663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DE7C5-285E-40C0-8DC1-BD94451D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5467" y="652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1.37 NTU</a:t>
            </a:r>
          </a:p>
        </p:txBody>
      </p:sp>
    </p:spTree>
    <p:extLst>
      <p:ext uri="{BB962C8B-B14F-4D97-AF65-F5344CB8AC3E}">
        <p14:creationId xmlns:p14="http://schemas.microsoft.com/office/powerpoint/2010/main" val="320452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71" y="5186423"/>
            <a:ext cx="1171924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FF7DA94-1F0C-45D2-8552-BD02679C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D009CB7-215F-4311-B2D9-C3EC3E4ED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8312A-B092-41A9-A60A-84397A5BE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5086" y="2663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7.6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938AB-C559-4B82-B991-D9E375D8C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5995" y="2663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C951F-2BCB-4498-9573-E18CF21C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314" y="2663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93BAE-D8E7-47D6-9DB1-9438B33C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7813" y="652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1.37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Sampling was taken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hours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settling.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AFA5B3D-C1A5-4D42-AFD2-35DBFC1B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E5E42D-00F6-4468-A971-E7DCC7C24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08" y="266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AECCC3-097F-4E92-A2D9-C51B4B583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3550" y="1735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330A9F-F19B-4AB6-85B6-779F9AE38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3451" y="266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7AF22E-116F-46A9-A36D-6B47BC09F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1195" y="266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943" y="5186423"/>
            <a:ext cx="1115785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settling. No sampling was conducted at this point.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B2F3F09-ABA8-499B-8D76-831A8EBA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7F73A05-4CAB-4FFC-9596-FB2E0479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7" y="5317240"/>
            <a:ext cx="1156612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hours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settling: Filterability &amp; settled water turbidity were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B37F19-711E-4636-9D43-9AE4D21C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806" y="3906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93EF7-B2D3-4B1F-9114-255ED28C7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8137" y="38133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B52C6D-CF0C-43D0-86BC-AA489FAA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8444" y="3906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8B950-F5A7-4BF6-8EA6-D7FFEEDB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7510" y="3906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1001093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 – North Garden Characteristics</a:t>
            </a:r>
            <a:br>
              <a:rPr lang="en-US" sz="3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22,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518003" cy="5007766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78-80 mg/L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8.86 – 8.97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12.2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64.2%,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0.192/cm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0.78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87.4%,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AA0E6BF0-799B-4ABE-9854-26637E90A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DEA750-54D3-44A5-B506-DCA98D2BC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0010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89DBE-113F-459C-907A-EB3C3E5B8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1605" y="220340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ED53A8-8C3A-4E34-B80A-D52A294B1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3655" y="220340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479912-490A-41B5-AA1F-85227E2E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886" y="220340"/>
            <a:ext cx="169873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14.1 NTU</a:t>
            </a:r>
          </a:p>
        </p:txBody>
      </p:sp>
    </p:spTree>
    <p:extLst>
      <p:ext uri="{BB962C8B-B14F-4D97-AF65-F5344CB8AC3E}">
        <p14:creationId xmlns:p14="http://schemas.microsoft.com/office/powerpoint/2010/main" val="3589175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878F0CA-72E7-491F-8A21-38799B3430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819" y="5317240"/>
            <a:ext cx="11647503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5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07B5AFA-01BD-4D5A-AC69-E4FBCA522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5C98779-FBE7-4015-B3CF-94D6C8504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2756" y="2469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C7916-D1ED-45A9-8B14-EB4799031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4152" y="246974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7D5123-E3D4-4641-8C86-11A0A7FC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4878" y="246974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5A51C-C675-46D1-B9D7-1FD8C301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109" y="246974"/>
            <a:ext cx="169873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14.1 NTU</a:t>
            </a:r>
          </a:p>
        </p:txBody>
      </p:sp>
    </p:spTree>
    <p:extLst>
      <p:ext uri="{BB962C8B-B14F-4D97-AF65-F5344CB8AC3E}">
        <p14:creationId xmlns:p14="http://schemas.microsoft.com/office/powerpoint/2010/main" val="3375504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2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F05137B6-E002-4D55-BFF6-73716F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15-minute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D9144F-4A41-43C2-B5A2-45AF8550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1365" y="193987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A00D0-8CBF-4E55-9001-014401844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5540" y="1939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E1BCF3-AD3A-4428-8189-03CA93B8A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4305" y="1939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90A572-5304-40F4-83C0-485A71296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2049" y="1939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1076572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5186423"/>
            <a:ext cx="1156062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F388025-F4AE-457A-804D-A717056D8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06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AF65EA8-4CCA-4D2F-8705-CD3DF6773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23C3D9-6B9E-4D7E-8224-160FA9465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040" y="193987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545FF-5C47-447A-9D16-7CCB6A668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0230" y="1939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228927-B49A-45B0-AE59-F41E05CE7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8995" y="1939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D19679-6738-4B56-BD6C-D43B9D62D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6739" y="19398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1493660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3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550AE16-A33C-4394-A0FE-ED2585D12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D83EAF-0F09-40E7-AF81-E15AA22E0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322" y="4762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E40EE-F3D7-4447-9E45-8F72BC484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9222" y="4762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B7C55-A371-44A8-8FE8-C9C04334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287" y="4762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C749F-F60D-4723-9BAB-5BEDD6F45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387" y="4762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3662124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775" y="5186423"/>
            <a:ext cx="1190625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10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DD73CDD-5CDF-40F4-8982-85BA0052F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105C3F2-8FE9-40B9-8DE1-1D73756C0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956E60-0238-4B97-96CD-011678F70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472" y="45720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B0293-B414-4C53-9113-3C9B6CA5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9222" y="45720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D68E32-DD46-4C82-9B2A-E8DB39B26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5762" y="45720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19D2F-85A4-4440-AE99-D4D75C578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46112" y="45720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1922192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NaOCl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9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B15419C-3051-4F44-B178-F130D3DE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BF7595-E6A6-486B-B3E1-A3D169BDC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8322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A9EA4-171E-4038-A147-64CE4A8AB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00622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C374A-AB51-4F9E-A9AB-1690313B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7697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B982C-BD9C-479B-9162-FA6ACC848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9203" y="18853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1568920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00" y="5186423"/>
            <a:ext cx="116840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10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D7CD71D-1DA9-4241-ADC0-8BB1F90A9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78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93A71E4-646A-460E-8718-FF0633268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1E6572-1F2F-43B8-A430-9C70CAE38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9822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0F434-1E3B-4AD9-A0EA-3998835C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1597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14294-C04D-4285-B30C-F1E15E30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4347" y="2203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6D933-6F3C-49EA-B6B0-D874581EF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3903" y="18853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2894287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71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0A1D5B6-1416-41BB-B2A4-F28BF4469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0229EE-05E7-490C-82F5-864A73D33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953" y="106445"/>
            <a:ext cx="169873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A9FED7-A2BD-4135-B530-02F30762A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6271" y="10644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602735-0A9F-4858-8632-A8453984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5708" y="10644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D41B36-EDE0-4F8E-B436-DEE0852A2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2982" y="106444"/>
            <a:ext cx="169873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4.25 NTU</a:t>
            </a:r>
          </a:p>
        </p:txBody>
      </p:sp>
    </p:spTree>
    <p:extLst>
      <p:ext uri="{BB962C8B-B14F-4D97-AF65-F5344CB8AC3E}">
        <p14:creationId xmlns:p14="http://schemas.microsoft.com/office/powerpoint/2010/main" val="1418291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351" y="5186423"/>
            <a:ext cx="1155872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3ECBFA7-D4C9-4DDC-8784-1EA131D9D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1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3ACED53-4DAE-491F-94E3-5998EDD60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BAC1E5-836D-463E-BB55-D3C0AA27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953" y="78454"/>
            <a:ext cx="169873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7.8 NTU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26E8FD-7A21-464C-BB98-C1481E0C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3716" y="7845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FC4057-811C-433C-A423-E9E2A5B1E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4450" y="7845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17DB13-04AB-4949-B0A9-BA763ED29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2982" y="78453"/>
            <a:ext cx="169873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4.25 NTU</a:t>
            </a:r>
          </a:p>
        </p:txBody>
      </p:sp>
    </p:spTree>
    <p:extLst>
      <p:ext uri="{BB962C8B-B14F-4D97-AF65-F5344CB8AC3E}">
        <p14:creationId xmlns:p14="http://schemas.microsoft.com/office/powerpoint/2010/main" val="4044530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NaOCl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0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8514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PAX – XL19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23.22%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SG = 1.332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poly-Amine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bulk viscosity: 750cps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bulk specific gravity: 1.15 (~9.6lb./gal.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Bulk average solution concentration: 50%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NSF limit: 10 mg/L (product)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469847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333C25A-98A6-4D97-BF5A-B8E05895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E03A843-EC8E-4B3F-A32E-AB67E1E1F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68" y="301207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28EC49-F576-488A-B8ED-14F52CC1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371" y="30120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A1BBA-2A27-4FA0-9D88-5B9BC5E8F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2481" y="30120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FD1A68-8CE7-4313-8608-A3B1ADDDF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0512" y="301207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5.6 NTU</a:t>
            </a:r>
          </a:p>
        </p:txBody>
      </p:sp>
    </p:spTree>
    <p:extLst>
      <p:ext uri="{BB962C8B-B14F-4D97-AF65-F5344CB8AC3E}">
        <p14:creationId xmlns:p14="http://schemas.microsoft.com/office/powerpoint/2010/main" val="1549606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894" y="5186423"/>
            <a:ext cx="1155129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7AD2496-D3FD-4270-8F94-FF9857095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8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A6BEA2A-3A95-4CDF-9534-6A5F9429D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590871-2CB9-4758-A5DF-58835B10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6544" y="34874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DECF0-80ED-4911-91B4-FFF4D844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371" y="348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9920A-E53E-43AA-B8EF-F2E9E3E1E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2481" y="348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2022A-1C79-4EE0-80E9-3916BF377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0512" y="34874"/>
            <a:ext cx="169873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-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5.6 NTU</a:t>
            </a:r>
          </a:p>
        </p:txBody>
      </p:sp>
    </p:spTree>
    <p:extLst>
      <p:ext uri="{BB962C8B-B14F-4D97-AF65-F5344CB8AC3E}">
        <p14:creationId xmlns:p14="http://schemas.microsoft.com/office/powerpoint/2010/main" val="434252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05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C7E5738-FBC9-494B-BDCC-ADCAB1676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400F37-3E33-4DAE-B640-B49FAB9A9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097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050AD-38F4-4EAC-87EE-7F72E4629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0618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8F6AB-31CA-4450-BC38-0422FC373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7139" y="5159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50739-15CA-4195-956A-3F57F234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0136" y="5159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13.6 NTU</a:t>
            </a:r>
          </a:p>
        </p:txBody>
      </p:sp>
    </p:spTree>
    <p:extLst>
      <p:ext uri="{BB962C8B-B14F-4D97-AF65-F5344CB8AC3E}">
        <p14:creationId xmlns:p14="http://schemas.microsoft.com/office/powerpoint/2010/main" val="1358528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951" y="5186423"/>
            <a:ext cx="1175657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10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3942773-7D61-4A9C-BB70-D082319AD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8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38A796C-1DB1-4539-A1B5-13AEF93A7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414EB-2FCB-402C-B372-9BF9EE59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097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74F65-439F-442B-85B7-2961D5B5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0618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F0B9C-EF45-484F-8B03-727F3973D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7139" y="5159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2627E-11A6-43E4-BA1B-4605FC88F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5948" y="5159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13.6 NTU</a:t>
            </a:r>
          </a:p>
        </p:txBody>
      </p:sp>
    </p:spTree>
    <p:extLst>
      <p:ext uri="{BB962C8B-B14F-4D97-AF65-F5344CB8AC3E}">
        <p14:creationId xmlns:p14="http://schemas.microsoft.com/office/powerpoint/2010/main" val="2043326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22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5191" y="5186423"/>
            <a:ext cx="1123405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FBAB720-BECA-4358-8165-252F37E6B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3774B5-D38F-4F5F-A338-514A623C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9451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1A091-F384-4E3A-97F6-EDCE1C16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5972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85E3F2-8E5E-48BD-8219-6963F87F7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7140" y="5159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6F43A2-BB85-48E4-BB42-6A715B9C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5825" y="5159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1244931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EEEE238-42EA-460B-8168-82EF42FB4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10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0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6254496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8.86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PAX – XL19:  54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7.48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Coagulant:  103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7.43 with acetic acid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54253FB7-B417-4B99-B363-81F335094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932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2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4777957-33B8-4B8C-8185-DA915E6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13478-5D4B-4D08-AFB8-284F61A17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4846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BF8FFC-FC51-4EE2-9C17-471BDD946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81367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CCC8B-3CAA-473B-9207-F31CAF75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2535" y="5159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05CC8F-9886-448B-AA0A-EFF789BD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1220" y="5159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1799328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PAX-XL-19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35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5186423"/>
            <a:ext cx="11532636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42305B3-73FC-4B86-9B21-1293A5093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B4D195-C1CA-44FF-823C-9894D8A2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182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4C015-D14A-4639-8787-9986C8C13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5930" y="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09A242-2178-4B56-98B4-6CBE421A3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6323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1AE87B-9395-466F-8834-B6C457BC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6631" y="5943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3095522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265" y="5186423"/>
            <a:ext cx="1177523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After 10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F3B580C-F0E7-49C3-9AB1-14B5E3DC57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2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ED91FE7-6321-40BB-AB5A-141D67FE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25-minutes of settling, settled water turbidity is taken.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D984BE-29C9-4FCC-83A9-12D22AF9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6543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DD9623-98FC-49C5-B37A-9637E062A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4291" y="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4D87BB-CE75-483F-9662-0205CD7BC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4684" y="703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46F5E-D05F-4F02-8FA8-CCB315F6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14992" y="5943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PAX-XL19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681532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28E-6724-4D78-98A5-7DEB92E4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1"/>
            <a:ext cx="10731631" cy="11972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 Water pH and Alkalinity Changes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Carbonate System (acid addition + coagulant)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A9626E-CE0F-4F02-A717-256DC75A3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791531"/>
              </p:ext>
            </p:extLst>
          </p:nvPr>
        </p:nvGraphicFramePr>
        <p:xfrm>
          <a:off x="622169" y="1107907"/>
          <a:ext cx="11038787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203">
                  <a:extLst>
                    <a:ext uri="{9D8B030D-6E8A-4147-A177-3AD203B41FA5}">
                      <a16:colId xmlns:a16="http://schemas.microsoft.com/office/drawing/2014/main" val="2922330515"/>
                    </a:ext>
                  </a:extLst>
                </a:gridCol>
                <a:gridCol w="3640792">
                  <a:extLst>
                    <a:ext uri="{9D8B030D-6E8A-4147-A177-3AD203B41FA5}">
                      <a16:colId xmlns:a16="http://schemas.microsoft.com/office/drawing/2014/main" val="1272562029"/>
                    </a:ext>
                  </a:extLst>
                </a:gridCol>
                <a:gridCol w="3640792">
                  <a:extLst>
                    <a:ext uri="{9D8B030D-6E8A-4147-A177-3AD203B41FA5}">
                      <a16:colId xmlns:a16="http://schemas.microsoft.com/office/drawing/2014/main" val="130063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(measured)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 as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 – 8.97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6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02011"/>
                  </a:ext>
                </a:extLst>
              </a:tr>
              <a:tr h="36647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8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12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8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12 mg/L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80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 (calc.)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0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12 mg/L,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90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7.26 (calc.)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1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6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28E-6724-4D78-98A5-7DEB92E4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1"/>
            <a:ext cx="10731631" cy="11972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 Water pH and Alkalinity Changes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Carbonate System (coagulant addition)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A9626E-CE0F-4F02-A717-256DC75A3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621041"/>
              </p:ext>
            </p:extLst>
          </p:nvPr>
        </p:nvGraphicFramePr>
        <p:xfrm>
          <a:off x="622169" y="1258825"/>
          <a:ext cx="11038787" cy="539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203">
                  <a:extLst>
                    <a:ext uri="{9D8B030D-6E8A-4147-A177-3AD203B41FA5}">
                      <a16:colId xmlns:a16="http://schemas.microsoft.com/office/drawing/2014/main" val="2922330515"/>
                    </a:ext>
                  </a:extLst>
                </a:gridCol>
                <a:gridCol w="3640792">
                  <a:extLst>
                    <a:ext uri="{9D8B030D-6E8A-4147-A177-3AD203B41FA5}">
                      <a16:colId xmlns:a16="http://schemas.microsoft.com/office/drawing/2014/main" val="1272562029"/>
                    </a:ext>
                  </a:extLst>
                </a:gridCol>
                <a:gridCol w="3640792">
                  <a:extLst>
                    <a:ext uri="{9D8B030D-6E8A-4147-A177-3AD203B41FA5}">
                      <a16:colId xmlns:a16="http://schemas.microsoft.com/office/drawing/2014/main" val="130063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(measured)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 as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 – 8.97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20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30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02011"/>
                  </a:ext>
                </a:extLst>
              </a:tr>
              <a:tr h="36647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40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50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60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8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70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0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80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7.93 (calc.)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3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PAX-XL19 = 90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7.86 (calc.)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94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1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6054</Words>
  <Application>Microsoft Office PowerPoint</Application>
  <PresentationFormat>Widescreen</PresentationFormat>
  <Paragraphs>1445</Paragraphs>
  <Slides>70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CWS – North Garden CA1510055 Kern County Jar Test</vt:lpstr>
      <vt:lpstr>CWS – North Garden  Source Water: Kern Canal Conventional Treatment (pre-KMnO4, coagulant injection, plate settling &amp; membrane filtration)</vt:lpstr>
      <vt:lpstr>CWS – North Garden Characteristics Nov. 22, 2020</vt:lpstr>
      <vt:lpstr>UVT/UVA, pathlength 10 mm</vt:lpstr>
      <vt:lpstr>Applied Coagulants for Jar Testing</vt:lpstr>
      <vt:lpstr>Laboratory Charge Analyzer</vt:lpstr>
      <vt:lpstr>Coagulant Information</vt:lpstr>
      <vt:lpstr>Source Water pH and Alkalinity Changes Open Carbonate System (acid addition + coagulant)</vt:lpstr>
      <vt:lpstr>Source Water pH and Alkalinity Changes Open Carbonate System (coagulant addition)</vt:lpstr>
      <vt:lpstr>CWS – North Garden, Jar Test 1 - 4 Results Flash Mix 200 RPM (30 sec); Floc Mix 30 RPM (5 min)</vt:lpstr>
      <vt:lpstr>CWS – North Garden, Jar Test 5 - 8 Results Flash Mix 200 RPM (30 sec); Floc Mix 30 RPM (10 min)</vt:lpstr>
      <vt:lpstr>CWS – North Garden, Jar Test 9 - 12 Results Flash Mix 200 RPM (30 sec); Floc Mix 30 RPM (5 min)</vt:lpstr>
      <vt:lpstr>CWS – North Garden, Jar Test 13 - 16 Results Flash Mix 200 RPM (30 sec); Floc Mix 30 RPM (15 min)</vt:lpstr>
      <vt:lpstr>CWS – North Garden, Jar Test 17 - 20 Results Flash Mix 200 RPM (30 sec); Floc Mix 30 RPM (5 min)</vt:lpstr>
      <vt:lpstr>CWS – North Garden, Jar Test 21 - 24 Results Flash Mix 200 RPM (30 sec); Floc Mix 30 RPM (5 min)</vt:lpstr>
      <vt:lpstr>CWS – North Garden, Jar Test 25 - 28 Results Flash Mix 200 RPM (30 sec); Floc Mix 30 RPM (5 min)</vt:lpstr>
      <vt:lpstr>CWS – North Garden, Jar Test 29 - 32 Results Flash Mix 200 RPM (30 sec); Floc Mix 30 RPM (5 min)</vt:lpstr>
      <vt:lpstr>CWS – North Garden, Jar Test 33 - 36 Results Flash Mix 200 RPM (30 sec); Floc Mix 30 RPM (5 min)</vt:lpstr>
      <vt:lpstr>CWS – North Garden, Jar Test 37 - 40 Results Flash Mix 200 RPM (30 sec); Floc Mix 30 RPM (5 min)</vt:lpstr>
      <vt:lpstr>CWS – North Garden, Jar Test 41 - 44 Results Flash Mix 200 RPM (30 sec); Floc Mix 30 RPM (5 min)</vt:lpstr>
      <vt:lpstr>Jars 1-4 Test Flash Mix 30 Sec (200 RPM) Floc Mix 5 min (30 RPM)  Applied Coagulant  PAX-XL-19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Applied Acid (H2SO4) + Applied Coagulant  PAX-XL-19  </vt:lpstr>
      <vt:lpstr>Jars 5-8:  End of 5-minute flocculation (30 RPM) duration. Note: Sampling was taken 17 hours after settling.</vt:lpstr>
      <vt:lpstr>Jars 5-8: After 5 min of settling. No sampling was conducted at this point.</vt:lpstr>
      <vt:lpstr>Jars 5-8: After 17 hours of settling: Filterability &amp; settled water turbidity were taken.</vt:lpstr>
      <vt:lpstr>Jars 9-12 Test Flash Mix 30 Sec (200 RPM) Floc Mix 5 min (30 RPM) Applied Acid (H2SO4) + Applied Coagulants  PAX-XL-19 Polyamine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15 min (30 RPM) Applied Acid (H2SO4) + Applied Coagulant  PAX-XL-19 </vt:lpstr>
      <vt:lpstr>Jars 13-16:  End of 15-minute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30 Sec (200 RPM) Floc Mix 5 min (30 RPM) Applied Acid (H2SO4) + Applied Coagulant  PAX-XL-19 </vt:lpstr>
      <vt:lpstr>Jars 17-20:  End of 5-minute flocculation (30 RPM) duration.</vt:lpstr>
      <vt:lpstr>Jars 17-20: After 10 min of settling, 25 mL is syringed for filterability and %UVT/UVA.</vt:lpstr>
      <vt:lpstr>Jars 17-20: After 25-minutes of settling, settled water turbidity is taken.</vt:lpstr>
      <vt:lpstr>Jars 21-24 Test Flash Mix 30 Sec (200 RPM) Floc Mix 5 min (30 RPM) Applied NaOCl + Applied Coagulants  Advanced Coagulant PAX-XL-19 </vt:lpstr>
      <vt:lpstr>Jars 21-24:  End of 5-minute flocculation (30 RPM) duration.</vt:lpstr>
      <vt:lpstr>Jars 21-24: After 10 min of settling, 25 mL is syringed for filterability and %UVT/UVA.</vt:lpstr>
      <vt:lpstr>Jars 21-24: After 25-minutes of settling, settled water turbidity is taken.</vt:lpstr>
      <vt:lpstr>Jars 25-28 Test Flash Mix 30 Sec (200 RPM) Floc Mix 5 min (30 RPM) Applied Coagulants  PAX-XL-19 </vt:lpstr>
      <vt:lpstr>Jars 25-28:  End of 5-minute flocculation (30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30 Sec (200 RPM) Floc Mix 5 min (30 RPM)  Applied NaOCl +  Applied Coagulants  PAX-XL-19 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Jars 33-36 Test Flash Mix 30 Sec (200 RPM) Floc Mix 5 min (30 RPM) Applied Acid (H2SO4) + Applied Coagulant  PAX-XL-19 </vt:lpstr>
      <vt:lpstr>Jars 33-36:  End of 5-minute flocculation (30 RPM) duration.</vt:lpstr>
      <vt:lpstr>Jars 33-36: After 10 min of settling, 25 mL is syringed for filterability and %UVT/UVA.</vt:lpstr>
      <vt:lpstr>Jars 33-36: After 25-minutes of settling, settled water turbidity is taken.</vt:lpstr>
      <vt:lpstr>Jars 37-40 Test Flash Mix 30 Sec (200 RPM) Floc Mix 5 min (30 RPM) Applied Acid (H2SO4) + Applied Coagulant  PAX-XL-19 </vt:lpstr>
      <vt:lpstr>Jars 37-40:  End of 5-minute flocculation (30 RPM) duration.</vt:lpstr>
      <vt:lpstr>Jars 37-40: After 10 min of settling, 25 mL is syringed for filterability and %UVT/UVA.</vt:lpstr>
      <vt:lpstr>Jars 37-40: After 25-minutes of settling, settled water turbidity is taken.</vt:lpstr>
      <vt:lpstr>Jars 41-44 Test Flash Mix 30 Sec (200 RPM) Floc Mix 5 min (30 RPM) Applied Acid (H2SO4) + Applied Coagulant  PAX-XL-19 </vt:lpstr>
      <vt:lpstr>Jars 41-44:  End of 5-minute flocculation (30 RPM) duration.</vt:lpstr>
      <vt:lpstr>Jars 41-44: After 10 min of settling, 25 mL is syringed for filterability and %UVT/UVA.</vt:lpstr>
      <vt:lpstr>Jars 41-44: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CWS – North Garden CA1510055 Kern County Jar Test</dc:title>
  <dc:creator>Schott, Guy@Waterboards</dc:creator>
  <cp:lastModifiedBy>Schott, Guy@Waterboards</cp:lastModifiedBy>
  <cp:revision>4</cp:revision>
  <dcterms:created xsi:type="dcterms:W3CDTF">2020-10-27T21:53:50Z</dcterms:created>
  <dcterms:modified xsi:type="dcterms:W3CDTF">2020-10-27T23:03:19Z</dcterms:modified>
</cp:coreProperties>
</file>