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1155" r:id="rId2"/>
    <p:sldId id="1188" r:id="rId3"/>
    <p:sldId id="1153" r:id="rId4"/>
    <p:sldId id="1289" r:id="rId5"/>
    <p:sldId id="1293" r:id="rId6"/>
    <p:sldId id="1127" r:id="rId7"/>
    <p:sldId id="813" r:id="rId8"/>
    <p:sldId id="1156" r:id="rId9"/>
    <p:sldId id="1290" r:id="rId10"/>
    <p:sldId id="1291" r:id="rId11"/>
    <p:sldId id="1292" r:id="rId12"/>
    <p:sldId id="1168" r:id="rId13"/>
    <p:sldId id="1169" r:id="rId14"/>
    <p:sldId id="1129" r:id="rId15"/>
    <p:sldId id="1148" r:id="rId16"/>
    <p:sldId id="1170" r:id="rId17"/>
    <p:sldId id="1171" r:id="rId18"/>
  </p:sldIdLst>
  <p:sldSz cx="12192000" cy="6858000"/>
  <p:notesSz cx="7010400" cy="92964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08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EFBF0F-E7FD-484D-BBA2-91022999499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3150F4-05B9-4F1A-A748-0CB3DFC0A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0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54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0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4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1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3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6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1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6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6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FF843-9FE6-4ADA-8A19-21F1FE06216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001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sigmaaldrich.com/united-states.html" TargetMode="Externa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Guy.Schott@waterboards.ca.gov" TargetMode="External"/><Relationship Id="rId2" Type="http://schemas.openxmlformats.org/officeDocument/2006/relationships/hyperlink" Target="https://www.waterboards.ca.gov/drinking_water/programs/districts/mendocino_distric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gregn.swsc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6295E7F-EA66-480B-B001-C8BE7CD61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0040" y="4892040"/>
            <a:ext cx="11548872" cy="164592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686" y="5091762"/>
            <a:ext cx="7484787" cy="1264588"/>
          </a:xfrm>
        </p:spPr>
        <p:txBody>
          <a:bodyPr anchor="ctr">
            <a:noAutofit/>
          </a:bodyPr>
          <a:lstStyle/>
          <a:p>
            <a:pPr algn="r"/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Orleans Mutual Water Company</a:t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CA1200566, Humboldt County</a:t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Inline Filtration</a:t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 Test</a:t>
            </a:r>
          </a:p>
        </p:txBody>
      </p:sp>
      <p:sp>
        <p:nvSpPr>
          <p:cNvPr id="3" name="Subtitle 2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02119" y="5091763"/>
            <a:ext cx="2871195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Guy Schott, P.E.</a:t>
            </a:r>
          </a:p>
          <a:p>
            <a:pPr algn="l"/>
            <a:r>
              <a:rPr lang="en-US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11, 2020</a:t>
            </a:r>
          </a:p>
        </p:txBody>
      </p:sp>
      <p:pic>
        <p:nvPicPr>
          <p:cNvPr id="5" name="Picture 4" descr="Image of four 1-liter jars during flocculation.">
            <a:extLst>
              <a:ext uri="{FF2B5EF4-FFF2-40B4-BE49-F238E27FC236}">
                <a16:creationId xmlns:a16="http://schemas.microsoft.com/office/drawing/2014/main" id="{66E77155-A346-4C29-9FEA-67F8333C7E9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472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6" y="113920"/>
            <a:ext cx="11915774" cy="1046798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Orleans MWC: Jar Test 25-28 Results 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Source: Crawford Creek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E713EEAE-8A57-4C97-BAAD-C1B22868CA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2410390"/>
              </p:ext>
            </p:extLst>
          </p:nvPr>
        </p:nvGraphicFramePr>
        <p:xfrm>
          <a:off x="133350" y="1182187"/>
          <a:ext cx="11849100" cy="3381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7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0074">
                  <a:extLst>
                    <a:ext uri="{9D8B030D-6E8A-4147-A177-3AD203B41FA5}">
                      <a16:colId xmlns:a16="http://schemas.microsoft.com/office/drawing/2014/main" val="4269106942"/>
                    </a:ext>
                  </a:extLst>
                </a:gridCol>
                <a:gridCol w="1710074">
                  <a:extLst>
                    <a:ext uri="{9D8B030D-6E8A-4147-A177-3AD203B41FA5}">
                      <a16:colId xmlns:a16="http://schemas.microsoft.com/office/drawing/2014/main" val="2349846007"/>
                    </a:ext>
                  </a:extLst>
                </a:gridCol>
                <a:gridCol w="1266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05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82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09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46866">
                  <a:extLst>
                    <a:ext uri="{9D8B030D-6E8A-4147-A177-3AD203B41FA5}">
                      <a16:colId xmlns:a16="http://schemas.microsoft.com/office/drawing/2014/main" val="2453550934"/>
                    </a:ext>
                  </a:extLst>
                </a:gridCol>
              </a:tblGrid>
              <a:tr h="94751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RPM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Flash Mix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</a:p>
                    <a:p>
                      <a:pPr algn="ct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seconds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RPM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Floc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</a:t>
                      </a:r>
                    </a:p>
                    <a:p>
                      <a:pPr algn="ctr"/>
                      <a:r>
                        <a:rPr lang="en-US" sz="240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Coag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ct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 marL="91107" marR="91107" marT="45554" marB="4555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J25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J26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98.4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J27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3364443228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J28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98.4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163085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192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6" y="113920"/>
            <a:ext cx="11915774" cy="1046798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Orleans MWC: Jar Test 29-32 Results 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Source: Crawford Creek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E713EEAE-8A57-4C97-BAAD-C1B22868CA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925838"/>
              </p:ext>
            </p:extLst>
          </p:nvPr>
        </p:nvGraphicFramePr>
        <p:xfrm>
          <a:off x="133350" y="1182187"/>
          <a:ext cx="11849100" cy="3381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7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0074">
                  <a:extLst>
                    <a:ext uri="{9D8B030D-6E8A-4147-A177-3AD203B41FA5}">
                      <a16:colId xmlns:a16="http://schemas.microsoft.com/office/drawing/2014/main" val="4269106942"/>
                    </a:ext>
                  </a:extLst>
                </a:gridCol>
                <a:gridCol w="1710074">
                  <a:extLst>
                    <a:ext uri="{9D8B030D-6E8A-4147-A177-3AD203B41FA5}">
                      <a16:colId xmlns:a16="http://schemas.microsoft.com/office/drawing/2014/main" val="2349846007"/>
                    </a:ext>
                  </a:extLst>
                </a:gridCol>
                <a:gridCol w="1266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05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82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09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46866">
                  <a:extLst>
                    <a:ext uri="{9D8B030D-6E8A-4147-A177-3AD203B41FA5}">
                      <a16:colId xmlns:a16="http://schemas.microsoft.com/office/drawing/2014/main" val="2453550934"/>
                    </a:ext>
                  </a:extLst>
                </a:gridCol>
              </a:tblGrid>
              <a:tr h="94751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RPM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Flash Mix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</a:p>
                    <a:p>
                      <a:pPr algn="ct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seconds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RPM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Floc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 2135</a:t>
                      </a:r>
                    </a:p>
                    <a:p>
                      <a:pPr algn="ct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 marL="91107" marR="91107" marT="45554" marB="4555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J25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0.008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J26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97.8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0.009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J27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97.8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0.009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3364443228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J28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97.7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0.009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163085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438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2BCBF-DE54-4B13-B7FD-6F0A91E7A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77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Jar Testing for 1-Liter Jars: 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Procedures for Most Treatment Plants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03522FC9-9B5B-42E9-AFBC-560C03AAA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84" y="1380339"/>
            <a:ext cx="11576304" cy="542288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Fill jars with source water prior to coagulant injection and set paddle speed at 30 rpm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 chemicals (i.e., NaOCl, primary coagulant, coagulant aid) to each jar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Flash mix for 15-30 seconds (200 rpm)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Slow mix for 5 minutes (20-30 rpm)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Settled for 5 minutes.   Syringe 25 mL from each jar taken 1-inch below surface (25 mL/12 sec rate). For this study, 25 mL was taken at end of floc period.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Filtered through 1.2 um isopore membrane into cuvette drip rate, 15 mL/(50-90 sec)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 filtrate turbidity, chlorine residual and %UVT/UVA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 settled water turbidity after 25 minutes of total setting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Record all data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093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66337-CE30-4E8B-A13C-E7CB0808D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44" y="322091"/>
            <a:ext cx="5006336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Jar Test</a:t>
            </a:r>
            <a:b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Filterability Test Equipment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CA29E-0321-4002-88D1-8B5CC77C3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5176" y="1518082"/>
            <a:ext cx="6775704" cy="5220069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Turbidity Instrument</a:t>
            </a:r>
          </a:p>
          <a:p>
            <a:pPr>
              <a:spcBef>
                <a:spcPts val="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Syringe w/Luer-Lock Tip, 30 cc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(part#: 2225800, by Hach)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Swinnex Filter Holder, 25 mm                                   (part#: SX0002500)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Isopore Membrane Filter, 1.2 um absolute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pore size, </a:t>
            </a:r>
          </a:p>
          <a:p>
            <a:pPr>
              <a:spcBef>
                <a:spcPts val="0"/>
              </a:spcBef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25 mm , thickness: 24 um,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hydrophilic polycarbonate membrane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(part #: RTTP02500)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Sigma-Aldrich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laboratory supplies  http://www.sigmaaldrich.com/united-states.html</a:t>
            </a:r>
          </a:p>
        </p:txBody>
      </p:sp>
      <p:pic>
        <p:nvPicPr>
          <p:cNvPr id="8" name="Picture Placeholder 7" descr="An image of filter test equipment: Turbidity meter, syringes, filter holders, 1.2 micron filters and cuvettes.">
            <a:extLst>
              <a:ext uri="{FF2B5EF4-FFF2-40B4-BE49-F238E27FC236}">
                <a16:creationId xmlns:a16="http://schemas.microsoft.com/office/drawing/2014/main" id="{DEF1E14A-41AE-44B3-AAC8-FE2F080A76F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67846" y="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01331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1C8F8-1390-43E2-A290-93BB1194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52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Isopore Membrane Information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2369561-20DE-49D7-BDA9-84D7F50719B6}"/>
              </a:ext>
            </a:extLst>
          </p:cNvPr>
          <p:cNvGraphicFramePr>
            <a:graphicFrameLocks noGrp="1"/>
          </p:cNvGraphicFramePr>
          <p:nvPr/>
        </p:nvGraphicFramePr>
        <p:xfrm>
          <a:off x="261255" y="1096030"/>
          <a:ext cx="11501657" cy="5229931"/>
        </p:xfrm>
        <a:graphic>
          <a:graphicData uri="http://schemas.openxmlformats.org/drawingml/2006/table">
            <a:tbl>
              <a:tblPr firstRow="1" firstCol="1"/>
              <a:tblGrid>
                <a:gridCol w="3027672">
                  <a:extLst>
                    <a:ext uri="{9D8B030D-6E8A-4147-A177-3AD203B41FA5}">
                      <a16:colId xmlns:a16="http://schemas.microsoft.com/office/drawing/2014/main" val="195345807"/>
                    </a:ext>
                  </a:extLst>
                </a:gridCol>
                <a:gridCol w="8473985">
                  <a:extLst>
                    <a:ext uri="{9D8B030D-6E8A-4147-A177-3AD203B41FA5}">
                      <a16:colId xmlns:a16="http://schemas.microsoft.com/office/drawing/2014/main" val="17063581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Categories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77454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trade name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Isopore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104343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filter color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180898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Polycarbonate (PC)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2568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flow rate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Avg. 175 mL/min x cm² (typical results @ 10 psi)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28229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Isopore</a:t>
                      </a:r>
                      <a:r>
                        <a:rPr lang="en-US" sz="2400" b="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®</a:t>
                      </a:r>
                      <a:endParaRPr lang="en-US" sz="2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178807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wettability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Hydrophilic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319466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porosity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14.7%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84501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 size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 µm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492635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bubble point at 23 °C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 bar, air with water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33492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thickness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µm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059731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filter diameter (ø)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mm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869656"/>
                  </a:ext>
                </a:extLst>
              </a:tr>
              <a:tr h="469963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 size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polycarbonate, Hydrophilic, 1.2 µm, 25 mm, white, plain, 100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976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193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BE647-4A58-4BAE-8548-F3EAA2CE7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Background Information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D3603-38B2-4A01-98BE-096FF2EA3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is a polycarbonate, track-etched screen filter recommended for all analyses in which the sample is viewed on the surface of the membrane.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is composed of polycarbonate film, which has a smooth, glass-like surface for clearer sample observation. The unique manufacturing process of the membrane ensures a precise pore diameter and a consistent pore size for accurate separation of samples by size. Matched-weight filters are not usually required because of low, constant tar and ash weights.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Features &amp; Benefits: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Membrane structure retains particles on the surface, simplifying counting and analysis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96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3D378-CAD4-4781-A006-152F0BB17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811" y="398551"/>
            <a:ext cx="63871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 Test - Filterability Test</a:t>
            </a:r>
          </a:p>
        </p:txBody>
      </p:sp>
      <p:sp>
        <p:nvSpPr>
          <p:cNvPr id="77" name="Text Placeholder 3">
            <a:extLst>
              <a:ext uri="{FF2B5EF4-FFF2-40B4-BE49-F238E27FC236}">
                <a16:creationId xmlns:a16="http://schemas.microsoft.com/office/drawing/2014/main" id="{01E7B4C7-15EB-4745-95A5-7295CF70A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5542" y="1580225"/>
            <a:ext cx="6382657" cy="4473441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Syringe ~ 25 mL from jar (after 5-minutes of settling)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Filter-to-waste 3-5 mL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 directly into clean cuvette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 turbidity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Take several readings before recording final NTU results.  Micro bubbles can adhere to glass causing false NTU readings.  To remove bubbles, tilt cuvette up to 90 degrees.</a:t>
            </a:r>
          </a:p>
        </p:txBody>
      </p:sp>
      <p:pic>
        <p:nvPicPr>
          <p:cNvPr id="4" name="Picture 3" descr="An image containing a person holding a syringe pushing coagulated water through a 1.2 micro filter into a cuvette.">
            <a:extLst>
              <a:ext uri="{FF2B5EF4-FFF2-40B4-BE49-F238E27FC236}">
                <a16:creationId xmlns:a16="http://schemas.microsoft.com/office/drawing/2014/main" id="{E0400678-E3AF-4C5F-BD87-F98CF5CF3B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7689829" y="10"/>
            <a:ext cx="4502173" cy="3448209"/>
          </a:xfrm>
          <a:custGeom>
            <a:avLst/>
            <a:gdLst>
              <a:gd name="connsiteX0" fmla="*/ 205627 w 4502173"/>
              <a:gd name="connsiteY0" fmla="*/ 0 h 3448219"/>
              <a:gd name="connsiteX1" fmla="*/ 4502173 w 4502173"/>
              <a:gd name="connsiteY1" fmla="*/ 0 h 3448219"/>
              <a:gd name="connsiteX2" fmla="*/ 4502173 w 4502173"/>
              <a:gd name="connsiteY2" fmla="*/ 2368934 h 3448219"/>
              <a:gd name="connsiteX3" fmla="*/ 4365663 w 4502173"/>
              <a:gd name="connsiteY3" fmla="*/ 2551486 h 3448219"/>
              <a:gd name="connsiteX4" fmla="*/ 2464181 w 4502173"/>
              <a:gd name="connsiteY4" fmla="*/ 3448219 h 3448219"/>
              <a:gd name="connsiteX5" fmla="*/ 0 w 4502173"/>
              <a:gd name="connsiteY5" fmla="*/ 984038 h 3448219"/>
              <a:gd name="connsiteX6" fmla="*/ 193648 w 4502173"/>
              <a:gd name="connsiteY6" fmla="*/ 24867 h 34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</p:spPr>
      </p:pic>
      <p:pic>
        <p:nvPicPr>
          <p:cNvPr id="7" name="Picture 6" descr="An image of a portable turbidity meter use to measure filtrate and settled water.">
            <a:extLst>
              <a:ext uri="{FF2B5EF4-FFF2-40B4-BE49-F238E27FC236}">
                <a16:creationId xmlns:a16="http://schemas.microsoft.com/office/drawing/2014/main" id="{9343EF75-1F0E-46DB-9F32-8D9EF137DD91}"/>
              </a:ext>
            </a:extLst>
          </p:cNvPr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 bwMode="auto">
          <a:xfrm>
            <a:off x="8768827" y="4082141"/>
            <a:ext cx="3423175" cy="2775859"/>
          </a:xfrm>
          <a:custGeom>
            <a:avLst/>
            <a:gdLst>
              <a:gd name="connsiteX0" fmla="*/ 1906524 w 3423175"/>
              <a:gd name="connsiteY0" fmla="*/ 0 h 2775859"/>
              <a:gd name="connsiteX1" fmla="*/ 3377691 w 3423175"/>
              <a:gd name="connsiteY1" fmla="*/ 693798 h 2775859"/>
              <a:gd name="connsiteX2" fmla="*/ 3423175 w 3423175"/>
              <a:gd name="connsiteY2" fmla="*/ 754624 h 2775859"/>
              <a:gd name="connsiteX3" fmla="*/ 3423175 w 3423175"/>
              <a:gd name="connsiteY3" fmla="*/ 2775859 h 2775859"/>
              <a:gd name="connsiteX4" fmla="*/ 211114 w 3423175"/>
              <a:gd name="connsiteY4" fmla="*/ 2775859 h 2775859"/>
              <a:gd name="connsiteX5" fmla="*/ 149824 w 3423175"/>
              <a:gd name="connsiteY5" fmla="*/ 2648629 h 2775859"/>
              <a:gd name="connsiteX6" fmla="*/ 0 w 3423175"/>
              <a:gd name="connsiteY6" fmla="*/ 1906524 h 2775859"/>
              <a:gd name="connsiteX7" fmla="*/ 1906524 w 3423175"/>
              <a:gd name="connsiteY7" fmla="*/ 0 h 277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2527355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FD94C-25DF-4A9E-B027-4B4354AA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140" y="58184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070F-3363-4A14-8E35-B98F9295177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49" y="2278173"/>
            <a:ext cx="11720264" cy="4229159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Guy Schott, P.E.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State Water Resources Control Board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Division of Drinking Water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Santa Rosa, CA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Stock Solution/Dose calculations/Jar Test Results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tools to download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www.waterboards.ca.gov/drinking_water/programs/districts/mendocino_district.html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Guy Schott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Guy.Schott@waterboards.ca.gov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Office Number: 707-576-2732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88BE429-89F0-4210-8207-96F88759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27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ED8B5-6EDE-46CC-9EEA-49139CAB9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436"/>
            <a:ext cx="10515600" cy="120580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Orleans MWC, November 11, 2020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Water Characteristics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C0F48-7E80-491C-BA7F-1096A7ABFF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851" y="1614610"/>
            <a:ext cx="5838824" cy="4880457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Source: Crawford Creek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pH: 8.0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Alkalinity: 61 mg/L as CaCO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Turbidity: 0.11 NTU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UVT: 97.9%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UVA: 0.008/cm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0.4 um Filtered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Turbidity: 0.08 NTU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UVT: 97.8%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UVA: 0.009/cm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Using the P200 UVT/UVA analyzer; calibrated with organic free water.</a:t>
            </a:r>
            <a:endParaRPr lang="en-US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391B78-BDE8-444A-A03E-C958C7EBDA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3924299" y="1646326"/>
            <a:ext cx="35528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760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A4401-D9F5-49E2-880D-0A5F79FFF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412726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UVT/UVA, pathlength 10 mm</a:t>
            </a:r>
          </a:p>
        </p:txBody>
      </p:sp>
      <p:pic>
        <p:nvPicPr>
          <p:cNvPr id="4" name="Picture 3" descr="Real UVT Instrument that is used to measure UV transmittance and UV absorbance of a water sample.">
            <a:extLst>
              <a:ext uri="{FF2B5EF4-FFF2-40B4-BE49-F238E27FC236}">
                <a16:creationId xmlns:a16="http://schemas.microsoft.com/office/drawing/2014/main" id="{186678B4-9F0D-425B-B2DE-8AD265C81B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480060" y="1567943"/>
            <a:ext cx="3425957" cy="372163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D7079-5DED-498B-817B-AA737403B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1567943"/>
            <a:ext cx="7161017" cy="49249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 transmittance (UVT) is a measurement of the amount of ultraviolet light (commonly at 254 nm due to its germicidal effect) that passes through a water sample compared to the amount of light that passes through a pure water sample. The measurement is expressed as a percentage, % UVT.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%UVT = 10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(-UVA)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100%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 absorbance (UVA) is calculated as a relative measure of the amount of light absorbed by a water sample compared with the amount of light absorbed by a pure water sample. 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UVA = -log(%UVT/100)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395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A3DB7-5FC8-4F7A-BF24-7C6F6B08E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6889"/>
            <a:ext cx="10515600" cy="103327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Applied Coagulants for Jar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459EF-07B8-4197-8C35-09F798EE04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81328"/>
            <a:ext cx="5257800" cy="449187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CalChem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CC 2135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30-35% Aluminum Chlorohydrate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30-35% Water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35% polyamines (80% water, 20% active polyamines)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SG = 1.2-1.34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Max dose: 71 mg/L as product; equivalent to max dose 5 mg/L polyamines</a:t>
            </a:r>
          </a:p>
          <a:p>
            <a:pPr marL="0" lvl="0" indent="0">
              <a:spcBef>
                <a:spcPts val="60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Product dose 14.2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mgL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1 mg/L polyamine</a:t>
            </a:r>
          </a:p>
          <a:p>
            <a:pPr marL="0" lvl="0" indent="0">
              <a:spcBef>
                <a:spcPts val="60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7ABD87-FC9F-45B0-AACC-BD914EC51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4318" y="1280160"/>
            <a:ext cx="5466894" cy="46930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BWS, Inc.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Advanced Coagulant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AdvFloc-CTC-00011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Polyaluminum Chloride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12.55% Al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64.9% Basicity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SG = 1.299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Max dose: 250 mg/L as product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Gregory F. Nieckarz, Ph.D.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Principal Consultant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SWS Consulting, LLC.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+1.541.953.5112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gregn.swsc@gmail.com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09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9BAD10-C5F3-452D-8DDE-5019759B5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113123"/>
            <a:ext cx="6002110" cy="9898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/>
              <a:t>Laboratory Charge Analyzer</a:t>
            </a:r>
            <a:endParaRPr lang="en-US" sz="4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3604E-233B-4A38-9E07-B71044C9B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80" y="942680"/>
            <a:ext cx="6002110" cy="5191421"/>
          </a:xfrm>
        </p:spPr>
        <p:txBody>
          <a:bodyPr vert="horz" lIns="91440" tIns="45720" rIns="91440" bIns="45720" rtlCol="0">
            <a:noAutofit/>
          </a:bodyPr>
          <a:lstStyle/>
          <a:p>
            <a:pPr indent="-2286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LCA: Used to determine coagulant demand of a source water entering the treatment plant.</a:t>
            </a:r>
          </a:p>
          <a:p>
            <a:pPr indent="-2286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pH adjusted to 7.5 with Acetic Acid</a:t>
            </a:r>
          </a:p>
          <a:p>
            <a:pPr indent="-2286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Source pH: 8.0</a:t>
            </a:r>
          </a:p>
          <a:p>
            <a:pPr indent="-2286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LCA #1: </a:t>
            </a:r>
          </a:p>
          <a:p>
            <a:pPr indent="-2286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CC 2135:  1.8 mg/L as product</a:t>
            </a:r>
          </a:p>
          <a:p>
            <a:pPr indent="-2286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LCA #2: </a:t>
            </a:r>
          </a:p>
          <a:p>
            <a:pPr indent="-2286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Adv Coagulant:  36 mg/L as product</a:t>
            </a:r>
          </a:p>
        </p:txBody>
      </p:sp>
      <p:pic>
        <p:nvPicPr>
          <p:cNvPr id="8" name="Picture Placeholder 7" descr="An image of a Laboratory Charged Analyzer (LCA) that measures negative charged particles.  Coagulant is injected until the charged particles are neutralized.  ">
            <a:extLst>
              <a:ext uri="{FF2B5EF4-FFF2-40B4-BE49-F238E27FC236}">
                <a16:creationId xmlns:a16="http://schemas.microsoft.com/office/drawing/2014/main" id="{65F2CB09-D5FA-464B-BA59-F5F1005F022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6266720" y="932720"/>
            <a:ext cx="6858000" cy="499256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61557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C889B-6ECE-40A2-8645-ED7792B37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Coagulant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CC044-A346-4767-A2C4-8EF853C40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Unless stated otherwise, all coagulant doses are reported as Product (100% strength).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Preparation of coagulant stock solutions are generally 1.0 or 0.1 percent strength using 100 and/or 200 mL volumetric flasks.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Finnpipette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F2 variable volume pipette, capacity 100-1000 micro liters is used for stock solution preparation and coagulant aid jar test dosing.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Finnpipette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F2 variable volume pipette, capacity 0.5-5 mL is used for primary coagulant jar test dosing.</a:t>
            </a:r>
          </a:p>
        </p:txBody>
      </p:sp>
    </p:spTree>
    <p:extLst>
      <p:ext uri="{BB962C8B-B14F-4D97-AF65-F5344CB8AC3E}">
        <p14:creationId xmlns:p14="http://schemas.microsoft.com/office/powerpoint/2010/main" val="892357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6" y="113920"/>
            <a:ext cx="11915774" cy="1046798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Orleans MWC: Jar Test 1-8 Results 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Source: Crawford Creek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E713EEAE-8A57-4C97-BAAD-C1B22868CA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662100"/>
              </p:ext>
            </p:extLst>
          </p:nvPr>
        </p:nvGraphicFramePr>
        <p:xfrm>
          <a:off x="133350" y="1182187"/>
          <a:ext cx="11849100" cy="5210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7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0074">
                  <a:extLst>
                    <a:ext uri="{9D8B030D-6E8A-4147-A177-3AD203B41FA5}">
                      <a16:colId xmlns:a16="http://schemas.microsoft.com/office/drawing/2014/main" val="4269106942"/>
                    </a:ext>
                  </a:extLst>
                </a:gridCol>
                <a:gridCol w="1710074">
                  <a:extLst>
                    <a:ext uri="{9D8B030D-6E8A-4147-A177-3AD203B41FA5}">
                      <a16:colId xmlns:a16="http://schemas.microsoft.com/office/drawing/2014/main" val="2349846007"/>
                    </a:ext>
                  </a:extLst>
                </a:gridCol>
                <a:gridCol w="1266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05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82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09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46866">
                  <a:extLst>
                    <a:ext uri="{9D8B030D-6E8A-4147-A177-3AD203B41FA5}">
                      <a16:colId xmlns:a16="http://schemas.microsoft.com/office/drawing/2014/main" val="2453550934"/>
                    </a:ext>
                  </a:extLst>
                </a:gridCol>
              </a:tblGrid>
              <a:tr h="94751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RPM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Flash Mix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</a:p>
                    <a:p>
                      <a:pPr algn="ct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seconds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RPM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Floc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 2135</a:t>
                      </a:r>
                    </a:p>
                    <a:p>
                      <a:pPr algn="ct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 marL="91107" marR="91107" marT="45554" marB="4555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98.4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0.008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3364443228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163085099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0.008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4006638983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98.3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0.007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12.5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3286178004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4209428996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98.1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0.008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3314542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20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6" y="113920"/>
            <a:ext cx="11915774" cy="1046798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Orleans MWC: Jar Test 9-16 Results 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Source: Crawford Creek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E713EEAE-8A57-4C97-BAAD-C1B22868CA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4486201"/>
              </p:ext>
            </p:extLst>
          </p:nvPr>
        </p:nvGraphicFramePr>
        <p:xfrm>
          <a:off x="133350" y="1182187"/>
          <a:ext cx="11849100" cy="5210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7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0074">
                  <a:extLst>
                    <a:ext uri="{9D8B030D-6E8A-4147-A177-3AD203B41FA5}">
                      <a16:colId xmlns:a16="http://schemas.microsoft.com/office/drawing/2014/main" val="4269106942"/>
                    </a:ext>
                  </a:extLst>
                </a:gridCol>
                <a:gridCol w="1710074">
                  <a:extLst>
                    <a:ext uri="{9D8B030D-6E8A-4147-A177-3AD203B41FA5}">
                      <a16:colId xmlns:a16="http://schemas.microsoft.com/office/drawing/2014/main" val="2349846007"/>
                    </a:ext>
                  </a:extLst>
                </a:gridCol>
                <a:gridCol w="1266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05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82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09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46866">
                  <a:extLst>
                    <a:ext uri="{9D8B030D-6E8A-4147-A177-3AD203B41FA5}">
                      <a16:colId xmlns:a16="http://schemas.microsoft.com/office/drawing/2014/main" val="2453550934"/>
                    </a:ext>
                  </a:extLst>
                </a:gridCol>
              </a:tblGrid>
              <a:tr h="94751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RPM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Flash Mix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</a:p>
                    <a:p>
                      <a:pPr algn="ct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seconds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RPM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Floc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</a:t>
                      </a:r>
                    </a:p>
                    <a:p>
                      <a:pPr algn="ctr"/>
                      <a:r>
                        <a:rPr lang="en-US" sz="240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Coag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ct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 marL="91107" marR="91107" marT="45554" marB="4555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J9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98.9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0.004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J10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98.9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0.004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J11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98.9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0.004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3364443228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J12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99.1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0.003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62.5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163085099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98.9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0.004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4006638983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3286178004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99.2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0.003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62.5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4209428996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99.1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0.003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62.5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3314542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435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6" y="113920"/>
            <a:ext cx="11915774" cy="1046798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Orleans MWC: Jar Test 17-24 Results 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Source: Crawford Creek; Flash Mix 200 RPM (120 seconds)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E713EEAE-8A57-4C97-BAAD-C1B22868CA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683734"/>
              </p:ext>
            </p:extLst>
          </p:nvPr>
        </p:nvGraphicFramePr>
        <p:xfrm>
          <a:off x="133350" y="1182187"/>
          <a:ext cx="11849100" cy="5210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7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0074">
                  <a:extLst>
                    <a:ext uri="{9D8B030D-6E8A-4147-A177-3AD203B41FA5}">
                      <a16:colId xmlns:a16="http://schemas.microsoft.com/office/drawing/2014/main" val="4269106942"/>
                    </a:ext>
                  </a:extLst>
                </a:gridCol>
                <a:gridCol w="1710074">
                  <a:extLst>
                    <a:ext uri="{9D8B030D-6E8A-4147-A177-3AD203B41FA5}">
                      <a16:colId xmlns:a16="http://schemas.microsoft.com/office/drawing/2014/main" val="2349846007"/>
                    </a:ext>
                  </a:extLst>
                </a:gridCol>
                <a:gridCol w="1266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05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82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09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46866">
                  <a:extLst>
                    <a:ext uri="{9D8B030D-6E8A-4147-A177-3AD203B41FA5}">
                      <a16:colId xmlns:a16="http://schemas.microsoft.com/office/drawing/2014/main" val="2453550934"/>
                    </a:ext>
                  </a:extLst>
                </a:gridCol>
              </a:tblGrid>
              <a:tr h="94751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RPM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Floc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 2135</a:t>
                      </a:r>
                    </a:p>
                    <a:p>
                      <a:pPr algn="ct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</a:t>
                      </a:r>
                    </a:p>
                    <a:p>
                      <a:pPr algn="ctr"/>
                      <a:r>
                        <a:rPr lang="en-US" sz="240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Coag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ct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 marL="91107" marR="91107" marT="45554" marB="4555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J17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97.3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0.011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J18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0.011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J19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3364443228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J20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97.4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0.011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163085099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98.4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0.007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12.5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4006638983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98.3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0.007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12.5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3286178004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4209428996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0.008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3314542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202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1494</Words>
  <Application>Microsoft Office PowerPoint</Application>
  <PresentationFormat>Widescreen</PresentationFormat>
  <Paragraphs>496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Orleans Mutual Water Company CA1200566, Humboldt County Inline Filtration Jar Test</vt:lpstr>
      <vt:lpstr>Orleans MWC, November 11, 2020 Source Water Characteristics</vt:lpstr>
      <vt:lpstr>UVT/UVA, pathlength 10 mm</vt:lpstr>
      <vt:lpstr>Applied Coagulants for Jar Testing</vt:lpstr>
      <vt:lpstr>Laboratory Charge Analyzer</vt:lpstr>
      <vt:lpstr>Coagulant Information</vt:lpstr>
      <vt:lpstr>Orleans MWC: Jar Test 1-8 Results  Source: Crawford Creek</vt:lpstr>
      <vt:lpstr>Orleans MWC: Jar Test 9-16 Results  Source: Crawford Creek</vt:lpstr>
      <vt:lpstr>Orleans MWC: Jar Test 17-24 Results  Source: Crawford Creek; Flash Mix 200 RPM (120 seconds)</vt:lpstr>
      <vt:lpstr>Orleans MWC: Jar Test 25-28 Results  Source: Crawford Creek</vt:lpstr>
      <vt:lpstr>Orleans MWC: Jar Test 29-32 Results  Source: Crawford Creek</vt:lpstr>
      <vt:lpstr>Jar Testing for 1-Liter Jars:  Procedures for Most Treatment Plants</vt:lpstr>
      <vt:lpstr>Jar Test Filterability Test Equipment</vt:lpstr>
      <vt:lpstr>Isopore Membrane Information</vt:lpstr>
      <vt:lpstr>Isopore Membrane Background Information </vt:lpstr>
      <vt:lpstr>Jar Test - Filterability Test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Orleans Mutual Water Company Humbolt County Inline Filtration Jar Test</dc:title>
  <dc:creator>Guy Schott</dc:creator>
  <cp:lastModifiedBy>Schott, Guy@Waterboards</cp:lastModifiedBy>
  <cp:revision>16</cp:revision>
  <dcterms:created xsi:type="dcterms:W3CDTF">2020-11-12T04:22:28Z</dcterms:created>
  <dcterms:modified xsi:type="dcterms:W3CDTF">2020-11-23T23:28:54Z</dcterms:modified>
</cp:coreProperties>
</file>